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8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57C-499A-B34B-716E124DB5B3}"/>
              </c:ext>
            </c:extLst>
          </c:dPt>
          <c:dPt>
            <c:idx val="1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7C-499A-B34B-716E124DB5B3}"/>
              </c:ext>
            </c:extLst>
          </c:dPt>
          <c:dPt>
            <c:idx val="2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57C-499A-B34B-716E124DB5B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57C-499A-B34B-716E124DB5B3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57C-499A-B34B-716E124DB5B3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57C-499A-B34B-716E124DB5B3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57C-499A-B34B-716E124DB5B3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57C-499A-B34B-716E124DB5B3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0F4A81"/>
                </a:solidFill>
                <a:round/>
              </a:ln>
              <a:effectLst>
                <a:outerShdw blurRad="50800" dist="38100" dir="2700000" algn="tl" rotWithShape="0">
                  <a:srgbClr val="0F4A81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Debt</c:v>
                </c:pt>
                <c:pt idx="1">
                  <c:v>Equity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#,##0">
                  <c:v>651000</c:v>
                </c:pt>
                <c:pt idx="1">
                  <c:v>2349000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7C-499A-B34B-716E124DB5B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50"/>
      <c:rotY val="3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2"/>
          <c:dPt>
            <c:idx val="0"/>
            <c:bubble3D val="0"/>
            <c:explosion val="19"/>
            <c:spPr>
              <a:solidFill>
                <a:schemeClr val="accent2">
                  <a:shade val="58000"/>
                  <a:alpha val="90000"/>
                </a:schemeClr>
              </a:solidFill>
              <a:ln w="19050">
                <a:solidFill>
                  <a:schemeClr val="accent2">
                    <a:shade val="58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shade val="58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shade val="58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94A-4CDE-9FB6-7BE64B88CF78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  <a:alpha val="90000"/>
                </a:schemeClr>
              </a:solidFill>
              <a:ln w="19050">
                <a:solidFill>
                  <a:schemeClr val="accent2">
                    <a:shade val="86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shade val="8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shade val="8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94A-4CDE-9FB6-7BE64B88CF78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  <a:alpha val="90000"/>
                </a:schemeClr>
              </a:solidFill>
              <a:ln w="19050">
                <a:solidFill>
                  <a:schemeClr val="accent2">
                    <a:tint val="86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tint val="8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tint val="8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94A-4CDE-9FB6-7BE64B88CF78}"/>
              </c:ext>
            </c:extLst>
          </c:dPt>
          <c:dPt>
            <c:idx val="3"/>
            <c:bubble3D val="0"/>
            <c:explosion val="14"/>
            <c:spPr>
              <a:solidFill>
                <a:schemeClr val="accent2">
                  <a:tint val="58000"/>
                  <a:alpha val="90000"/>
                </a:schemeClr>
              </a:solidFill>
              <a:ln w="19050">
                <a:solidFill>
                  <a:schemeClr val="accent2">
                    <a:tint val="58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tint val="58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tint val="58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94A-4CDE-9FB6-7BE64B88CF78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shade val="58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shade val="58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shade val="58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94A-4CDE-9FB6-7BE64B88CF78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shade val="8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shade val="8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shade val="86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94A-4CDE-9FB6-7BE64B88CF78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tint val="8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tint val="8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tint val="86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94A-4CDE-9FB6-7BE64B88CF78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tint val="58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tint val="58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tint val="58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94A-4CDE-9FB6-7BE64B88CF78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FF620B"/>
                </a:solidFill>
                <a:round/>
              </a:ln>
              <a:effectLst>
                <a:outerShdw blurRad="50800" dist="38100" dir="2700000" algn="tl" rotWithShape="0">
                  <a:srgbClr val="FF620B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chemeClr val="accent2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Debt</c:v>
                </c:pt>
                <c:pt idx="3">
                  <c:v>Equity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892480</c:v>
                </c:pt>
                <c:pt idx="3">
                  <c:v>3107520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4A-4CDE-9FB6-7BE64B88CF78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7842C-332F-4C20-8B5F-9C0DBF40D0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765C2-84F4-47FF-A008-95E87525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9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765C2-84F4-47FF-A008-95E8752532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57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A7B49-561F-9562-080E-4D20D7B53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76E1F-F9E1-58F3-07EE-D8B5E032A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17B36-EEE2-11BE-A9AC-8DD1FD569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B400E-DFF3-3BF0-4003-907090474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765C2-84F4-47FF-A008-95E8752532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3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1BCB0-48C3-CF14-D2A3-DF94AFF0D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0E89FF-7AF5-094F-085B-65945AB42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56D59-4C6A-25AE-5C8D-ACEA1D3B1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B2D31-8DF3-E995-A348-B94964E11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765C2-84F4-47FF-A008-95E8752532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3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A6565-0877-AD83-3D72-9B39BF477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6E84D7-C037-C194-7C14-4D4762B9E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79F452-B4F5-701D-5DCD-6A20E56C7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2B084-6062-380A-BFBE-F4B602672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765C2-84F4-47FF-A008-95E8752532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8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0ED83-B0E8-7F10-64A7-AEAC4CFE8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CBCF9-E310-01E4-A88E-0EFF0B37F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2CD262-C727-58D1-29BF-EF145A9F9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D2613-3182-6255-2B5F-FC78415F1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765C2-84F4-47FF-A008-95E8752532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93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3FC79-DA1D-614A-A8AB-B19990622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4E97E-E2D8-AEE7-1416-B4F75B3FD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25046F-CDFB-F750-6B6F-19031A661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2A5FB-00BA-572F-FC16-57A3512F4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765C2-84F4-47FF-A008-95E8752532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55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40630-6894-8D5E-C91D-6665FC386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18107-6809-7CEE-E916-16DCB6016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06394-FEB7-9809-8FAF-9F9A80C97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1961F-BE50-D4DF-E846-22D3E5FB1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765C2-84F4-47FF-A008-95E8752532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24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765C2-84F4-47FF-A008-95E8752532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5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7D1D-1AE7-F6BF-FF7B-C02D8A3B8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7424E-B14F-B895-2622-4803D3BB9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26265-6E29-E85A-620D-118BB526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F0576-D50A-8870-98F3-7F148607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A4820-B782-E3C8-FFA6-47329336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4A60B-CDB5-A70B-59D7-93FCD2D76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808" y="-1790899"/>
            <a:ext cx="3028277" cy="4323057"/>
          </a:xfrm>
          <a:prstGeom prst="rect">
            <a:avLst/>
          </a:prstGeom>
        </p:spPr>
      </p:pic>
      <p:pic>
        <p:nvPicPr>
          <p:cNvPr id="8" name="Picture 7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2317451F-8F26-3A29-BA7F-2D11437CB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8892" y="3336227"/>
            <a:ext cx="3446734" cy="49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AF9D-C212-86AE-9AEF-83C6F321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8F298-E53B-7E29-A61F-22320277F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A499D-890C-2731-C0A9-D3702DD0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01187-3B54-9DF2-0893-1C57F3B5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51F8-6FFA-F095-4BCB-BDBDB8CB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E7737-E7DB-A7AF-394C-57E6ACF18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37876-1180-197E-B041-4B10EF1BD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DFDAA-AEE0-D9A2-A5D5-FB25EA15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4589-05B6-38B6-8C91-49785B8D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0EFE-E9EA-1C00-EB77-032689D7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5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1344-6EAC-FA48-BA97-AF66EC3F4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7F0F7-136A-0C80-F955-EAE7E9CB0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C0786-AAF5-EB07-7ED0-7F88E7AD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B142A-F4FD-B8EC-8A41-D87D0A3E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59F1E-2885-82BF-2EAD-8AD8EF10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C86D5-4E19-D201-DDC4-527988D08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808" y="-1790899"/>
            <a:ext cx="3028277" cy="4323057"/>
          </a:xfrm>
          <a:prstGeom prst="rect">
            <a:avLst/>
          </a:prstGeom>
        </p:spPr>
      </p:pic>
      <p:pic>
        <p:nvPicPr>
          <p:cNvPr id="8" name="Picture 7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4AB656F6-D384-D3FE-1B0F-79287E06C3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8892" y="3336227"/>
            <a:ext cx="3446734" cy="49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77FD-B1F9-F82D-9348-493C21BD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738E5-D818-A75B-2919-D1BAD771A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88E69-C5CD-C9C4-F4A5-737932FF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233E-4D7A-9F6A-6969-26EEBD42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7E8B-FD59-8B65-47D0-332CD0A9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7BD68-674E-8B0B-2369-35D3F5271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808" y="-1790899"/>
            <a:ext cx="3028277" cy="4323057"/>
          </a:xfrm>
          <a:prstGeom prst="rect">
            <a:avLst/>
          </a:prstGeom>
        </p:spPr>
      </p:pic>
      <p:pic>
        <p:nvPicPr>
          <p:cNvPr id="8" name="Picture 7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CB76244E-A40A-D3AF-27A0-876CE9187E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8892" y="3336227"/>
            <a:ext cx="3446734" cy="49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05B9-337F-934F-443B-DDEA0C9D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5394B-4C55-93A7-DD37-3F60D037B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53F73-AAF8-BDCB-CDF6-8C4F9A301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A64DD-7960-F004-AFA1-838EEAA6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5F9C4-DC29-DEDC-AB02-42B9C073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7E3F9-5185-5B52-5932-EF38D2F8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4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D775-8ADF-700E-CE0B-A3166770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D794-727B-C351-F0AC-B73AC746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8ED38-A150-C7EF-DE54-A74CFBB9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41A99-4E11-E0E6-CE0D-2A974E627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ADE-0387-06F6-C3AE-85ACDE145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F7CF8-73CC-A55A-FE0C-B8AC1B70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D9056-2967-B5DC-37C1-D10B34B8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FAA1F-920D-2C95-CCD6-D0752BCE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9771-7DBC-E9C1-E1A2-C64921ABF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FA900-3DAC-B286-7AAF-8B593ED43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85E31-3E71-8D2C-38AE-43F2BE7D3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ADF2A-3193-9DB3-BC2C-858E33BA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19D0D-41D9-381B-FB39-FA05A153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103DB-4AA1-4200-AA78-4B744830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FDB1E-463D-A643-70CA-F3BCA8BC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563D3-DA82-5ECA-6851-B4CEEFE4E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808" y="-1790899"/>
            <a:ext cx="3028277" cy="4323057"/>
          </a:xfrm>
          <a:prstGeom prst="rect">
            <a:avLst/>
          </a:prstGeom>
        </p:spPr>
      </p:pic>
      <p:pic>
        <p:nvPicPr>
          <p:cNvPr id="6" name="Picture 5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6A66ACF8-F740-1DFA-4655-1490F0017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8892" y="3336227"/>
            <a:ext cx="3446734" cy="49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4BE0-D8D9-00B2-3EE2-F8ECE67C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E6C18-E520-4DE5-4025-84A54854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7C1FD-27FE-713A-42F4-7D23E6AC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6FE0C-44B4-A30B-6761-A35C5C73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01272-6BAA-F550-9366-BA21F949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4A1F0-76EA-2B5C-AB18-55496E42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D4DB-5484-68CB-8465-BB4396C6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93AD1-DD51-AE81-EB9B-A07F7050E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EF9BB-F618-6190-DE6F-A4FA49D34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506F6-1EEE-02F3-2A7A-7A183827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7F4CF-C744-B4F2-9488-5F647746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46F59-F8B1-A85E-0F1A-213A6CED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6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736F0-D953-FCAC-9224-475B2E44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5CF12-2290-1391-5A85-F49F8AE4E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66E08-EA96-9DF0-0671-D4B45F94A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E4544-54EA-9236-FE2C-FAE180643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E24CB-58D5-0B3B-4FD8-6E953ADAA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769BB7AA-558B-ABF4-3F70-38702F99CB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38" y="5888879"/>
            <a:ext cx="990440" cy="8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Victoria.Mayberry@mshc.com" TargetMode="External"/><Relationship Id="rId3" Type="http://schemas.openxmlformats.org/officeDocument/2006/relationships/image" Target="../media/image28.png"/><Relationship Id="rId7" Type="http://schemas.openxmlformats.org/officeDocument/2006/relationships/hyperlink" Target="mailto:Brandon.Morey@mshc.com" TargetMode="External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Cliff.Holmes@mshc.com" TargetMode="External"/><Relationship Id="rId5" Type="http://schemas.openxmlformats.org/officeDocument/2006/relationships/image" Target="../media/image46.svg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98F210C2-0C80-720E-4E92-5155054D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5BB0C70-D21F-DDAA-135A-902041E2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3" name="Picture 12" descr="Text, logo&#10;&#10;AI-generated content may be incorrect.">
            <a:extLst>
              <a:ext uri="{FF2B5EF4-FFF2-40B4-BE49-F238E27FC236}">
                <a16:creationId xmlns:a16="http://schemas.microsoft.com/office/drawing/2014/main" id="{5D8D57B4-9EF3-5C0D-D861-953945A5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B63CD-184F-A137-2478-10FE8CE69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E1E6FC-E929-3DAF-BEB2-BDFF884EB81B}"/>
              </a:ext>
            </a:extLst>
          </p:cNvPr>
          <p:cNvSpPr/>
          <p:nvPr/>
        </p:nvSpPr>
        <p:spPr>
          <a:xfrm>
            <a:off x="10831398" y="4194927"/>
            <a:ext cx="2375554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F66FA4-BC52-44C4-A4D4-0A9EEF3C0CDF}"/>
              </a:ext>
            </a:extLst>
          </p:cNvPr>
          <p:cNvSpPr/>
          <p:nvPr/>
        </p:nvSpPr>
        <p:spPr>
          <a:xfrm>
            <a:off x="8255552" y="-325650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39029A-195D-47AF-B4FB-19BAD22A3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3751" y="-2204206"/>
            <a:ext cx="4419517" cy="63091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74E7BA-68BA-A4FB-EB60-C59B0507ED2D}"/>
              </a:ext>
            </a:extLst>
          </p:cNvPr>
          <p:cNvSpPr/>
          <p:nvPr/>
        </p:nvSpPr>
        <p:spPr>
          <a:xfrm>
            <a:off x="-1641776" y="4879516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5A19CF19-721F-B15C-5EED-8E97DE4C8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2009" y="2205452"/>
            <a:ext cx="4465629" cy="63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89764-B26A-9181-815A-A23902B94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8A376-E9DF-A1E8-8A5C-D81522136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782" y="1141217"/>
            <a:ext cx="9860436" cy="23876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Types of LIHTC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136B2C-2203-3444-D0A0-172294143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4160"/>
            <a:ext cx="9144000" cy="1543639"/>
          </a:xfrm>
        </p:spPr>
        <p:txBody>
          <a:bodyPr>
            <a:normAutofit/>
          </a:bodyPr>
          <a:lstStyle/>
          <a:p>
            <a:r>
              <a:rPr lang="en-US" sz="3600" dirty="0"/>
              <a:t>Housing Tax Credit Basics For Developers</a:t>
            </a:r>
          </a:p>
        </p:txBody>
      </p:sp>
    </p:spTree>
    <p:extLst>
      <p:ext uri="{BB962C8B-B14F-4D97-AF65-F5344CB8AC3E}">
        <p14:creationId xmlns:p14="http://schemas.microsoft.com/office/powerpoint/2010/main" val="125055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F7967-70EF-680A-6FD7-67F5560BD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D900-7012-9C30-3E73-F7C18326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Types of LIHTC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FB62E-B6C5-34F4-7210-B0932ACAA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605"/>
            <a:ext cx="10166023" cy="4093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9% Credits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Competitive Credit</a:t>
            </a:r>
          </a:p>
          <a:p>
            <a:pPr lvl="1"/>
            <a:r>
              <a:rPr lang="en-US" sz="2000" dirty="0"/>
              <a:t>Annual LIHTC allocation authority</a:t>
            </a:r>
          </a:p>
          <a:p>
            <a:pPr lvl="1"/>
            <a:r>
              <a:rPr lang="en-US" sz="2000" dirty="0"/>
              <a:t>New Construction &amp; Rehabilitation</a:t>
            </a:r>
            <a:endParaRPr lang="en-US" sz="1800" i="1" dirty="0"/>
          </a:p>
          <a:p>
            <a:pPr lvl="1"/>
            <a:r>
              <a:rPr lang="en-US" sz="2000" dirty="0"/>
              <a:t>70% present value</a:t>
            </a:r>
          </a:p>
          <a:p>
            <a:pPr lvl="0"/>
            <a:endParaRPr lang="en-US" sz="2400" dirty="0">
              <a:solidFill>
                <a:srgbClr val="010B29"/>
              </a:solidFill>
            </a:endParaRPr>
          </a:p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CF90C30-C539-F2DA-C55D-836A21CE95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25423" y="1791716"/>
            <a:ext cx="5550084" cy="37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19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6B183-B002-D68D-D8CF-57ECCDAC5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7B92-B5DE-6F38-E37F-22DFF799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Types of LIHTC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1C7A8-83B4-A31A-4C0F-0B826F8E6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897"/>
            <a:ext cx="10166023" cy="4093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4% Credits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Non-Competitive Credit</a:t>
            </a:r>
          </a:p>
          <a:p>
            <a:pPr lvl="1"/>
            <a:r>
              <a:rPr lang="en-US" sz="2000" dirty="0"/>
              <a:t>Automatic award if coupled w/Tax Exempt Bonds</a:t>
            </a:r>
          </a:p>
          <a:p>
            <a:pPr lvl="1"/>
            <a:r>
              <a:rPr lang="en-US" sz="2000" dirty="0"/>
              <a:t>Acquisition &amp; Rehabilitation </a:t>
            </a:r>
            <a:endParaRPr lang="en-US" sz="1800" i="1" dirty="0"/>
          </a:p>
          <a:p>
            <a:pPr lvl="1"/>
            <a:r>
              <a:rPr lang="en-US" sz="2000" dirty="0"/>
              <a:t>Not drawn from the annual LIHTC Authority</a:t>
            </a:r>
          </a:p>
          <a:p>
            <a:pPr lvl="1"/>
            <a:r>
              <a:rPr lang="en-US" sz="2000" dirty="0"/>
              <a:t>30% present value</a:t>
            </a:r>
          </a:p>
          <a:p>
            <a:pPr lvl="0"/>
            <a:endParaRPr lang="en-US" sz="2400" dirty="0">
              <a:solidFill>
                <a:srgbClr val="010B29"/>
              </a:solidFill>
            </a:endParaRPr>
          </a:p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F13376-A59D-92CE-26DD-A04B1CFCA8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64409" y="2073897"/>
            <a:ext cx="5550084" cy="37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6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C933E-49AA-B651-63A6-E9B36E23D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BBEE6-975C-28D9-8305-A62355B4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Tax Credit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E1698-F78E-278F-BA2E-F1944F1BC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1165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Computing 9% Tax Credits</a:t>
            </a:r>
            <a:endParaRPr lang="en-US" dirty="0"/>
          </a:p>
          <a:p>
            <a:pPr lvl="0"/>
            <a:endParaRPr lang="en-US" sz="2400" dirty="0">
              <a:solidFill>
                <a:srgbClr val="010B29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A50EE-9E88-5421-8EB8-EEEF23952569}"/>
              </a:ext>
            </a:extLst>
          </p:cNvPr>
          <p:cNvSpPr txBox="1"/>
          <p:nvPr/>
        </p:nvSpPr>
        <p:spPr>
          <a:xfrm>
            <a:off x="2525617" y="2361076"/>
            <a:ext cx="34578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8 LI Units / 10 Total Units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Costs: </a:t>
            </a:r>
            <a:r>
              <a:rPr lang="en-US" dirty="0">
                <a:solidFill>
                  <a:schemeClr val="accent4"/>
                </a:solidFill>
              </a:rPr>
              <a:t>		$3,000,000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DDA? </a:t>
            </a:r>
            <a:r>
              <a:rPr lang="en-US" dirty="0">
                <a:solidFill>
                  <a:schemeClr val="accent4"/>
                </a:solidFill>
              </a:rPr>
              <a:t>		No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QCT?</a:t>
            </a:r>
            <a:r>
              <a:rPr lang="en-US" dirty="0">
                <a:solidFill>
                  <a:schemeClr val="accent4"/>
                </a:solidFill>
              </a:rPr>
              <a:t>		No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sz="1600" dirty="0">
                <a:solidFill>
                  <a:schemeClr val="accent4"/>
                </a:solidFill>
              </a:rPr>
              <a:t>Eligible Basis</a:t>
            </a:r>
            <a:r>
              <a:rPr lang="en-US" dirty="0">
                <a:solidFill>
                  <a:schemeClr val="accent4"/>
                </a:solidFill>
              </a:rPr>
              <a:t>:	$3,000,000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Basis Boost</a:t>
            </a:r>
            <a:r>
              <a:rPr lang="en-US" dirty="0">
                <a:solidFill>
                  <a:schemeClr val="accent4"/>
                </a:solidFill>
              </a:rPr>
              <a:t>:	-----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Applicable Fraction</a:t>
            </a:r>
            <a:r>
              <a:rPr lang="en-US" dirty="0">
                <a:solidFill>
                  <a:schemeClr val="accent4"/>
                </a:solidFill>
              </a:rPr>
              <a:t>:	80% 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Qualified Basis:</a:t>
            </a:r>
            <a:r>
              <a:rPr lang="en-US" dirty="0">
                <a:solidFill>
                  <a:schemeClr val="accent4"/>
                </a:solidFill>
              </a:rPr>
              <a:t>	$2,400,000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Tax Credit Rate</a:t>
            </a:r>
            <a:r>
              <a:rPr lang="en-US" dirty="0">
                <a:solidFill>
                  <a:schemeClr val="accent4"/>
                </a:solidFill>
              </a:rPr>
              <a:t>	9%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Annual Tax Credits	</a:t>
            </a:r>
            <a:r>
              <a:rPr lang="en-US" dirty="0">
                <a:solidFill>
                  <a:schemeClr val="accent4"/>
                </a:solidFill>
              </a:rPr>
              <a:t>$216,000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x 10 Years</a:t>
            </a:r>
          </a:p>
          <a:p>
            <a:r>
              <a:rPr lang="en-US" b="1" dirty="0">
                <a:solidFill>
                  <a:schemeClr val="accent4"/>
                </a:solidFill>
              </a:rPr>
              <a:t>Total Tax Credits	 $2,160,000</a:t>
            </a:r>
          </a:p>
          <a:p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35B6D-53B9-2302-71F4-2AC623BBC596}"/>
              </a:ext>
            </a:extLst>
          </p:cNvPr>
          <p:cNvSpPr txBox="1"/>
          <p:nvPr/>
        </p:nvSpPr>
        <p:spPr>
          <a:xfrm>
            <a:off x="6431160" y="2114855"/>
            <a:ext cx="323522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10 LI Units / 10 Total Units</a:t>
            </a:r>
          </a:p>
          <a:p>
            <a:r>
              <a:rPr lang="en-US" dirty="0">
                <a:solidFill>
                  <a:schemeClr val="accent2"/>
                </a:solidFill>
              </a:rPr>
              <a:t>Costs: 	$4,000,000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DDA?</a:t>
            </a:r>
            <a:r>
              <a:rPr lang="en-US" dirty="0">
                <a:solidFill>
                  <a:schemeClr val="accent2"/>
                </a:solidFill>
              </a:rPr>
              <a:t> 	Yes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QCT?</a:t>
            </a:r>
            <a:r>
              <a:rPr lang="en-US" dirty="0">
                <a:solidFill>
                  <a:schemeClr val="accent2"/>
                </a:solidFill>
              </a:rPr>
              <a:t>	No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sz="1600" dirty="0">
                <a:solidFill>
                  <a:schemeClr val="accent2"/>
                </a:solidFill>
              </a:rPr>
              <a:t>Eligible Basis</a:t>
            </a:r>
            <a:r>
              <a:rPr lang="en-US" dirty="0">
                <a:solidFill>
                  <a:schemeClr val="accent2"/>
                </a:solidFill>
              </a:rPr>
              <a:t>	$4,000,000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Basis Boost</a:t>
            </a:r>
            <a:r>
              <a:rPr lang="en-US" dirty="0">
                <a:solidFill>
                  <a:schemeClr val="accent2"/>
                </a:solidFill>
              </a:rPr>
              <a:t>	30%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Adj Eligible Basis</a:t>
            </a:r>
            <a:r>
              <a:rPr lang="en-US" dirty="0">
                <a:solidFill>
                  <a:schemeClr val="accent2"/>
                </a:solidFill>
              </a:rPr>
              <a:t>	$5,200,000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Applicable Fraction</a:t>
            </a:r>
            <a:r>
              <a:rPr lang="en-US" dirty="0">
                <a:solidFill>
                  <a:schemeClr val="accent2"/>
                </a:solidFill>
              </a:rPr>
              <a:t>	100% 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Qualified Basis:</a:t>
            </a:r>
            <a:r>
              <a:rPr lang="en-US" dirty="0">
                <a:solidFill>
                  <a:schemeClr val="accent2"/>
                </a:solidFill>
              </a:rPr>
              <a:t>	$5,200,000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Tax Credit Rate:</a:t>
            </a:r>
            <a:r>
              <a:rPr lang="en-US" dirty="0">
                <a:solidFill>
                  <a:schemeClr val="accent2"/>
                </a:solidFill>
              </a:rPr>
              <a:t>	9%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Annual Tax Credits</a:t>
            </a:r>
            <a:r>
              <a:rPr lang="en-US" dirty="0">
                <a:solidFill>
                  <a:schemeClr val="accent2"/>
                </a:solidFill>
              </a:rPr>
              <a:t>	$468,000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X 10 Years</a:t>
            </a:r>
          </a:p>
          <a:p>
            <a:r>
              <a:rPr lang="en-US" b="1" dirty="0">
                <a:solidFill>
                  <a:schemeClr val="accent2"/>
                </a:solidFill>
              </a:rPr>
              <a:t>Total Tax Credits	 $4,680,000</a:t>
            </a:r>
          </a:p>
        </p:txBody>
      </p:sp>
    </p:spTree>
    <p:extLst>
      <p:ext uri="{BB962C8B-B14F-4D97-AF65-F5344CB8AC3E}">
        <p14:creationId xmlns:p14="http://schemas.microsoft.com/office/powerpoint/2010/main" val="25562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28A22-8B8C-0422-A079-38F466EBF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DE9D-DFCE-3205-3AB4-5BF7D2C6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Tax Credit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6B155-79C7-4897-C6A4-4F8F5EB96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910"/>
            <a:ext cx="10515600" cy="1165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Computing 4% Tax Credits</a:t>
            </a:r>
            <a:endParaRPr lang="en-US" dirty="0"/>
          </a:p>
          <a:p>
            <a:pPr lvl="0"/>
            <a:endParaRPr lang="en-US" sz="2400" dirty="0">
              <a:solidFill>
                <a:srgbClr val="010B29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8A98C-E4EF-8D3C-A3A3-993403A284B7}"/>
              </a:ext>
            </a:extLst>
          </p:cNvPr>
          <p:cNvSpPr txBox="1"/>
          <p:nvPr/>
        </p:nvSpPr>
        <p:spPr>
          <a:xfrm>
            <a:off x="2614834" y="1999337"/>
            <a:ext cx="361935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12 LI Units / 12 Total Units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Costs: </a:t>
            </a:r>
            <a:r>
              <a:rPr lang="en-US" dirty="0">
                <a:solidFill>
                  <a:schemeClr val="accent4"/>
                </a:solidFill>
              </a:rPr>
              <a:t>		$5,000,000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DDA? </a:t>
            </a:r>
            <a:r>
              <a:rPr lang="en-US" dirty="0">
                <a:solidFill>
                  <a:schemeClr val="accent4"/>
                </a:solidFill>
              </a:rPr>
              <a:t>		Yes</a:t>
            </a:r>
            <a:endParaRPr lang="en-US" sz="1600" dirty="0">
              <a:solidFill>
                <a:schemeClr val="accent4"/>
              </a:solidFill>
            </a:endParaRPr>
          </a:p>
          <a:p>
            <a:r>
              <a:rPr lang="en-US" sz="1600" dirty="0">
                <a:solidFill>
                  <a:schemeClr val="accent4"/>
                </a:solidFill>
              </a:rPr>
              <a:t>QCT?</a:t>
            </a:r>
            <a:r>
              <a:rPr lang="en-US" dirty="0">
                <a:solidFill>
                  <a:schemeClr val="accent4"/>
                </a:solidFill>
              </a:rPr>
              <a:t>		No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Eligible Basis	$5,000,000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Basis Boost</a:t>
            </a:r>
            <a:r>
              <a:rPr lang="en-US" dirty="0">
                <a:solidFill>
                  <a:schemeClr val="accent4"/>
                </a:solidFill>
              </a:rPr>
              <a:t>:	30%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Adj Eligible Basis</a:t>
            </a:r>
            <a:r>
              <a:rPr lang="en-US" dirty="0">
                <a:solidFill>
                  <a:schemeClr val="accent4"/>
                </a:solidFill>
              </a:rPr>
              <a:t>:	$6,500,000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Applicable Fraction</a:t>
            </a:r>
            <a:r>
              <a:rPr lang="en-US" dirty="0">
                <a:solidFill>
                  <a:schemeClr val="accent4"/>
                </a:solidFill>
              </a:rPr>
              <a:t>:	100% 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Qualified Basis:</a:t>
            </a:r>
            <a:r>
              <a:rPr lang="en-US" dirty="0">
                <a:solidFill>
                  <a:schemeClr val="accent4"/>
                </a:solidFill>
              </a:rPr>
              <a:t>	$6,500,000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Tax Credit Rate</a:t>
            </a:r>
            <a:r>
              <a:rPr lang="en-US" dirty="0">
                <a:solidFill>
                  <a:schemeClr val="accent4"/>
                </a:solidFill>
              </a:rPr>
              <a:t>	4%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Annual Tax Credits	</a:t>
            </a:r>
            <a:r>
              <a:rPr lang="en-US" dirty="0">
                <a:solidFill>
                  <a:schemeClr val="accent4"/>
                </a:solidFill>
              </a:rPr>
              <a:t>$260,000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x 10 Years</a:t>
            </a:r>
          </a:p>
          <a:p>
            <a:r>
              <a:rPr lang="en-US" sz="1600" b="1" dirty="0">
                <a:solidFill>
                  <a:schemeClr val="accent4"/>
                </a:solidFill>
              </a:rPr>
              <a:t>Total Tax Credits </a:t>
            </a:r>
            <a:r>
              <a:rPr lang="en-US" b="1" dirty="0">
                <a:solidFill>
                  <a:schemeClr val="accent4"/>
                </a:solidFill>
              </a:rPr>
              <a:t>	$2,600,000</a:t>
            </a:r>
          </a:p>
          <a:p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A4209-0E66-5FF0-41A2-30B0E841624D}"/>
              </a:ext>
            </a:extLst>
          </p:cNvPr>
          <p:cNvSpPr txBox="1"/>
          <p:nvPr/>
        </p:nvSpPr>
        <p:spPr>
          <a:xfrm>
            <a:off x="6767848" y="1999337"/>
            <a:ext cx="337852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12 LI Units / 15 Total Units</a:t>
            </a:r>
          </a:p>
          <a:p>
            <a:r>
              <a:rPr lang="en-US" dirty="0">
                <a:solidFill>
                  <a:schemeClr val="accent2"/>
                </a:solidFill>
              </a:rPr>
              <a:t>Costs: 	$7,000,000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DDA?</a:t>
            </a:r>
            <a:r>
              <a:rPr lang="en-US" dirty="0">
                <a:solidFill>
                  <a:schemeClr val="accent2"/>
                </a:solidFill>
              </a:rPr>
              <a:t> 	Yes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QCT?</a:t>
            </a:r>
            <a:r>
              <a:rPr lang="en-US" dirty="0">
                <a:solidFill>
                  <a:schemeClr val="accent2"/>
                </a:solidFill>
              </a:rPr>
              <a:t>	No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sz="1600" dirty="0">
                <a:solidFill>
                  <a:schemeClr val="accent2"/>
                </a:solidFill>
              </a:rPr>
              <a:t>Eligible Basis</a:t>
            </a:r>
            <a:r>
              <a:rPr lang="en-US" dirty="0">
                <a:solidFill>
                  <a:schemeClr val="accent2"/>
                </a:solidFill>
              </a:rPr>
              <a:t>	$7,000,000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Basis Boost</a:t>
            </a:r>
            <a:r>
              <a:rPr lang="en-US" dirty="0">
                <a:solidFill>
                  <a:schemeClr val="accent2"/>
                </a:solidFill>
              </a:rPr>
              <a:t>	30%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Adj Eligible Basis</a:t>
            </a:r>
            <a:r>
              <a:rPr lang="en-US" dirty="0">
                <a:solidFill>
                  <a:schemeClr val="accent2"/>
                </a:solidFill>
              </a:rPr>
              <a:t>	$9,100,000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Applicable Fraction</a:t>
            </a:r>
            <a:r>
              <a:rPr lang="en-US" dirty="0">
                <a:solidFill>
                  <a:schemeClr val="accent2"/>
                </a:solidFill>
              </a:rPr>
              <a:t>	80% 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Qualified Basis:</a:t>
            </a:r>
            <a:r>
              <a:rPr lang="en-US" dirty="0">
                <a:solidFill>
                  <a:schemeClr val="accent2"/>
                </a:solidFill>
              </a:rPr>
              <a:t>	$7,280,000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Tax Credit Rate:</a:t>
            </a:r>
            <a:r>
              <a:rPr lang="en-US" dirty="0">
                <a:solidFill>
                  <a:schemeClr val="accent2"/>
                </a:solidFill>
              </a:rPr>
              <a:t>	4%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Annual Tax Credits</a:t>
            </a:r>
            <a:r>
              <a:rPr lang="en-US" dirty="0">
                <a:solidFill>
                  <a:schemeClr val="accent2"/>
                </a:solidFill>
              </a:rPr>
              <a:t>	$291,200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x 10 Years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Total Tax Credits</a:t>
            </a:r>
            <a:r>
              <a:rPr lang="en-US" b="1" dirty="0">
                <a:solidFill>
                  <a:schemeClr val="accent2"/>
                </a:solidFill>
              </a:rPr>
              <a:t>	$2,912,000</a:t>
            </a:r>
          </a:p>
        </p:txBody>
      </p:sp>
    </p:spTree>
    <p:extLst>
      <p:ext uri="{BB962C8B-B14F-4D97-AF65-F5344CB8AC3E}">
        <p14:creationId xmlns:p14="http://schemas.microsoft.com/office/powerpoint/2010/main" val="212947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08725-A262-1E11-5A38-5137543E1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C053-2BA4-8D3D-534E-BA5806159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782" y="1141217"/>
            <a:ext cx="9860436" cy="23876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Program Players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4BBD4-6FBA-797E-C208-0AAB91D6E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4160"/>
            <a:ext cx="9144000" cy="1543639"/>
          </a:xfrm>
        </p:spPr>
        <p:txBody>
          <a:bodyPr>
            <a:normAutofit/>
          </a:bodyPr>
          <a:lstStyle/>
          <a:p>
            <a:r>
              <a:rPr lang="en-US" sz="3600" dirty="0"/>
              <a:t>Housing Tax Credit Basics For Developers</a:t>
            </a:r>
          </a:p>
        </p:txBody>
      </p:sp>
    </p:spTree>
    <p:extLst>
      <p:ext uri="{BB962C8B-B14F-4D97-AF65-F5344CB8AC3E}">
        <p14:creationId xmlns:p14="http://schemas.microsoft.com/office/powerpoint/2010/main" val="3559446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16921-D6E4-9506-E22D-CC45AE92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Internal Revenue Service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1C9E7-7BCC-46EE-D39E-562B767BF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405867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Oversees implementation of the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Allocates LIHTCs to each state according to its population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2025 LIHTC Per Capita: $3/person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Mississippi population: </a:t>
            </a:r>
            <a:r>
              <a:rPr lang="en-US" sz="1800" b="1" dirty="0"/>
              <a:t>2,939,690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2025 MS Credit Authority: </a:t>
            </a:r>
            <a:r>
              <a:rPr lang="en-US" sz="1800" b="1" dirty="0"/>
              <a:t>$8,819,070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Recapture Credits due to noncompliance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 descr="A blue and yellow logo with a key and scales&#10;&#10;Description automatically generated">
            <a:extLst>
              <a:ext uri="{FF2B5EF4-FFF2-40B4-BE49-F238E27FC236}">
                <a16:creationId xmlns:a16="http://schemas.microsoft.com/office/drawing/2014/main" id="{32545FE1-DB6B-2610-390A-C873858E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19" b="-1164"/>
          <a:stretch>
            <a:fillRect/>
          </a:stretch>
        </p:blipFill>
        <p:spPr>
          <a:xfrm>
            <a:off x="5212076" y="228600"/>
            <a:ext cx="625199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68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86E6D4-F17F-47E1-39EA-FF01EB64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E42709-66EC-A614-D8FB-5A7F5D5D0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AC228D-B629-34F3-2A36-53AE1BA8B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EFFC2-A794-6C63-2E55-2F6EE792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1804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State Housing Finance Agency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A2D8B-9F70-DA4F-5F3B-9E1AB4F65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967675" cy="405867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Administers the LIHTC Program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Develop a Qualified Allocation Plan (QAP)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Awards LIHTCs to developers based on their QAP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Required to give priority to: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Lowest-income households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Longest affordability period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Special Target populations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Perform Compliance Monitoring duties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3C21A6B-CDB9-3DF4-6555-86195A7D67CE}"/>
              </a:ext>
            </a:extLst>
          </p:cNvPr>
          <p:cNvPicPr/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" r="-3" b="2410"/>
          <a:stretch/>
        </p:blipFill>
        <p:spPr>
          <a:xfrm>
            <a:off x="5323087" y="-4763"/>
            <a:ext cx="6932386" cy="6858000"/>
          </a:xfrm>
          <a:prstGeom prst="rect">
            <a:avLst/>
          </a:prstGeom>
        </p:spPr>
      </p:pic>
      <p:pic>
        <p:nvPicPr>
          <p:cNvPr id="9" name="Picture 8" descr="A white logo with a house on a black background&#10;&#10;Description automatically generated">
            <a:extLst>
              <a:ext uri="{FF2B5EF4-FFF2-40B4-BE49-F238E27FC236}">
                <a16:creationId xmlns:a16="http://schemas.microsoft.com/office/drawing/2014/main" id="{6C4BB2BD-519A-5505-04E5-5F256BBD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39" y="1316347"/>
            <a:ext cx="6237161" cy="314719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919A0F5-DB3D-5953-40C3-A70779C0B6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90" r="45255"/>
          <a:stretch>
            <a:fillRect/>
          </a:stretch>
        </p:blipFill>
        <p:spPr>
          <a:xfrm>
            <a:off x="5072717" y="4681126"/>
            <a:ext cx="7182756" cy="18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9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7F1FD8-C9AB-ABE6-2E98-2B92F69CE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92000-66B7-DF80-CEF2-8AC04D707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4B0111-B309-98FB-A670-91CC78A15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D0613-84E6-DAFB-ABF9-3C54C25E9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265037"/>
            <a:ext cx="3967675" cy="422783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“General Partner”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Responsible for overseeing the development of the Project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Oversee the rent-up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Responsible for credit delivery (compliance)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Benefit of Developers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Fees:	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Developer Fee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Management Fee </a:t>
            </a:r>
            <a:r>
              <a:rPr lang="en-US" sz="1800" i="1" dirty="0"/>
              <a:t>(is applicable)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Incentive Leasing Fee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Potential for cash flow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082D677-4CE0-8DAD-798C-789D86809E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775" r="8880"/>
          <a:stretch>
            <a:fillRect/>
          </a:stretch>
        </p:blipFill>
        <p:spPr>
          <a:xfrm>
            <a:off x="5266943" y="482600"/>
            <a:ext cx="6925057" cy="5892800"/>
          </a:xfrm>
          <a:prstGeom prst="rect">
            <a:avLst/>
          </a:prstGeom>
        </p:spPr>
      </p:pic>
      <p:pic>
        <p:nvPicPr>
          <p:cNvPr id="6" name="Picture 5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15FC5527-6FBE-F54E-18CB-89EA694518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0214">
            <a:off x="-655601" y="-1231826"/>
            <a:ext cx="2987600" cy="4264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F2125-C27C-050E-FCE1-5E071AD0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1804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Developers/</a:t>
            </a:r>
            <a:br>
              <a:rPr lang="en-US" sz="4000" b="1" dirty="0">
                <a:solidFill>
                  <a:schemeClr val="accent4"/>
                </a:solidFill>
              </a:rPr>
            </a:br>
            <a:r>
              <a:rPr lang="en-US" sz="4000" b="1" dirty="0">
                <a:solidFill>
                  <a:schemeClr val="accent4"/>
                </a:solidFill>
              </a:rPr>
              <a:t>Owners</a:t>
            </a:r>
          </a:p>
        </p:txBody>
      </p:sp>
    </p:spTree>
    <p:extLst>
      <p:ext uri="{BB962C8B-B14F-4D97-AF65-F5344CB8AC3E}">
        <p14:creationId xmlns:p14="http://schemas.microsoft.com/office/powerpoint/2010/main" val="363957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2E586E-94DE-00D0-C334-EC56FC32E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DEFF8-0931-B40E-4DBA-7A7001F35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9401EA-81EE-D15D-23E4-3007750E8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A5757-F2AA-9EDA-D8D7-C08B6DBD3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908421"/>
            <a:ext cx="3967675" cy="458445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Equity providers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“Limited Partner”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Satisfies local area housing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Satisfies Community Reinvestment Act (CRA) 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Prevents discrimination against low or moderate income neighborhoods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Financial institutions not in compliance with the CRA can have their applications for future mergers denied.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Fees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Asset management Fee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Potential for cash flow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CFEF8E-1E28-4950-50C9-B19DAD7ED6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4942" y="233172"/>
            <a:ext cx="9584658" cy="6391656"/>
          </a:xfrm>
          <a:prstGeom prst="rect">
            <a:avLst/>
          </a:prstGeom>
        </p:spPr>
      </p:pic>
      <p:pic>
        <p:nvPicPr>
          <p:cNvPr id="7" name="Picture 6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0664EEC7-1DD4-7E6B-2133-7B70FB52EF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0214">
            <a:off x="-655601" y="-1231826"/>
            <a:ext cx="2987600" cy="4264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95F78-DF3B-717F-07B3-24DF8440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1804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Investors</a:t>
            </a:r>
          </a:p>
        </p:txBody>
      </p:sp>
    </p:spTree>
    <p:extLst>
      <p:ext uri="{BB962C8B-B14F-4D97-AF65-F5344CB8AC3E}">
        <p14:creationId xmlns:p14="http://schemas.microsoft.com/office/powerpoint/2010/main" val="23943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CA4B-5916-E579-D7B3-79101D5DC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782" y="1141217"/>
            <a:ext cx="9860436" cy="23876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Housing Tax Credit Basics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796AC-931A-0B02-822A-B7348E818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4160"/>
            <a:ext cx="9144000" cy="1543639"/>
          </a:xfrm>
        </p:spPr>
        <p:txBody>
          <a:bodyPr>
            <a:normAutofit/>
          </a:bodyPr>
          <a:lstStyle/>
          <a:p>
            <a:r>
              <a:rPr lang="en-US" sz="3600" dirty="0"/>
              <a:t>For Developers</a:t>
            </a:r>
          </a:p>
        </p:txBody>
      </p:sp>
    </p:spTree>
    <p:extLst>
      <p:ext uri="{BB962C8B-B14F-4D97-AF65-F5344CB8AC3E}">
        <p14:creationId xmlns:p14="http://schemas.microsoft.com/office/powerpoint/2010/main" val="2610352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46B930-593C-6E02-55A1-8BB66C038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B4F5BA-B83D-D5B7-3E27-BAD1CC5CF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8A6211-D79D-F9BF-DDCA-1E4EABED9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99F1C-2A5E-5896-62D8-DE8656F45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265037"/>
            <a:ext cx="3967675" cy="422783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Construction Financing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Permanent Financing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MHC requires 10% permanent debt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Loan Fees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Interest Income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Meets </a:t>
            </a:r>
            <a:r>
              <a:rPr lang="en-US" sz="2000" b="1" dirty="0"/>
              <a:t>CRA</a:t>
            </a:r>
            <a:r>
              <a:rPr lang="en-US" sz="2000" dirty="0"/>
              <a:t> requirements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1C5E2B2-D61F-6359-6E51-D24C0F3EDB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7695" y="166368"/>
            <a:ext cx="9956500" cy="6525264"/>
          </a:xfrm>
          <a:prstGeom prst="rect">
            <a:avLst/>
          </a:prstGeom>
        </p:spPr>
      </p:pic>
      <p:pic>
        <p:nvPicPr>
          <p:cNvPr id="7" name="Picture 6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0D3F758E-5797-9E23-9D9D-CABF136122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0214">
            <a:off x="-905971" y="-1344949"/>
            <a:ext cx="2987600" cy="4264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20A584-5CD4-FDF4-2057-37AE2CF7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1804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Lenders</a:t>
            </a:r>
          </a:p>
        </p:txBody>
      </p:sp>
    </p:spTree>
    <p:extLst>
      <p:ext uri="{BB962C8B-B14F-4D97-AF65-F5344CB8AC3E}">
        <p14:creationId xmlns:p14="http://schemas.microsoft.com/office/powerpoint/2010/main" val="5457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C580F-F158-93A1-6AED-85DC4D495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D97895-486C-ED8B-24FA-988D906AE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13ABE0-2ADC-9064-72DD-D85CDB022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AEFE4-E118-3F8B-A826-2C2F6998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265037"/>
            <a:ext cx="3967675" cy="4227838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Ensure timely completion of </a:t>
            </a:r>
            <a:r>
              <a:rPr lang="en-US" sz="2000" dirty="0" err="1"/>
              <a:t>constuction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50% Completion (15-months)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Place In Service Deadline (12/31 of 2</a:t>
            </a:r>
            <a:r>
              <a:rPr lang="en-US" sz="1800" baseline="30000" dirty="0"/>
              <a:t>nd</a:t>
            </a:r>
            <a:r>
              <a:rPr lang="en-US" sz="1800" dirty="0"/>
              <a:t> year)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Profits – 6%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Overhead – 2%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General Requirements - 6%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B583F39-6BFC-EF92-57FD-7B539E5C0B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3932" y="182562"/>
            <a:ext cx="9731662" cy="6492875"/>
          </a:xfrm>
          <a:prstGeom prst="rect">
            <a:avLst/>
          </a:prstGeom>
        </p:spPr>
      </p:pic>
      <p:pic>
        <p:nvPicPr>
          <p:cNvPr id="6" name="Picture 5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25B91C93-AE31-63C4-329C-9DC9A61295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0214">
            <a:off x="-655601" y="-1231826"/>
            <a:ext cx="2987600" cy="4264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F3724-8E30-B234-2E22-CA9E83D1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1804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Contractors</a:t>
            </a:r>
          </a:p>
        </p:txBody>
      </p:sp>
    </p:spTree>
    <p:extLst>
      <p:ext uri="{BB962C8B-B14F-4D97-AF65-F5344CB8AC3E}">
        <p14:creationId xmlns:p14="http://schemas.microsoft.com/office/powerpoint/2010/main" val="25820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4544D-A9D9-D9FF-4C1F-74FB9A804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4778F5-ECFD-3DB1-0B7F-DB45D8D68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16EAB0E-C36F-73BA-77A9-DE702B7566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7759" y="299602"/>
            <a:ext cx="9391106" cy="62587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3468F9-B198-96A3-AC26-1D0129C3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C0F80-418F-7C64-85AD-24D49738E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19656"/>
            <a:ext cx="3967675" cy="467321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b="1" dirty="0"/>
              <a:t>Syndicators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Help bridge the gap between various parties to affordable housing transactions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Works with both the General Partner (developer) and the Limited Partner (investor)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Collects a fee for overseeing the investment transaction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b="1" dirty="0"/>
              <a:t>CPAs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Projections / Budgets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10% Test Certifications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Cost Certifications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Annual Audits and Tax Returns</a:t>
            </a:r>
          </a:p>
        </p:txBody>
      </p:sp>
      <p:pic>
        <p:nvPicPr>
          <p:cNvPr id="6" name="Picture 5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6BA6DD88-C378-2326-2A5E-9FC81D63E1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0214">
            <a:off x="-747040" y="-1222681"/>
            <a:ext cx="2987600" cy="4264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F4B24-5FDB-EB3A-64CA-09B2F3E1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1804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Other Players</a:t>
            </a:r>
          </a:p>
        </p:txBody>
      </p:sp>
    </p:spTree>
    <p:extLst>
      <p:ext uri="{BB962C8B-B14F-4D97-AF65-F5344CB8AC3E}">
        <p14:creationId xmlns:p14="http://schemas.microsoft.com/office/powerpoint/2010/main" val="165584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B0BBDF-2FE8-FA2F-5A94-1A9B6D3E0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70F7AA-0058-237B-9AA7-EEBB06410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66E6-1E6C-1C55-2ABA-1D9236EBE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C2A58-3D59-0390-3FF1-CA87E2697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29968"/>
            <a:ext cx="5257800" cy="429831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Establishes Roles of each member of the partnership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Developer: deliver credits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Investor: invest capital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Syndicator: Asset management</a:t>
            </a:r>
          </a:p>
          <a:p>
            <a:pPr>
              <a:lnSpc>
                <a:spcPct val="100000"/>
              </a:lnSpc>
            </a:pPr>
            <a:r>
              <a:rPr lang="en-US" dirty="0"/>
              <a:t>Establishes Credit Pricing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How much per tax credit dollar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Average: $0.87</a:t>
            </a:r>
          </a:p>
          <a:p>
            <a:pPr>
              <a:lnSpc>
                <a:spcPct val="100000"/>
              </a:lnSpc>
            </a:pPr>
            <a:r>
              <a:rPr lang="en-US" dirty="0"/>
              <a:t>Timeline for Capital Installments (Equity payments)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50% Completion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Place In Service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Lease-Up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Issuance of IRS Form 8609</a:t>
            </a:r>
          </a:p>
          <a:p>
            <a:pPr>
              <a:lnSpc>
                <a:spcPct val="100000"/>
              </a:lnSpc>
            </a:pPr>
            <a:r>
              <a:rPr lang="en-US" dirty="0"/>
              <a:t>Penalties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Noncompliance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6934D8-5899-9975-1811-EA54AFF98B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3468" y="246889"/>
            <a:ext cx="8963437" cy="5980176"/>
          </a:xfrm>
          <a:prstGeom prst="rect">
            <a:avLst/>
          </a:prstGeom>
        </p:spPr>
      </p:pic>
      <p:pic>
        <p:nvPicPr>
          <p:cNvPr id="7" name="Picture 6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F4E06BCA-AEA5-752A-06CC-87F3F50BF8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0214">
            <a:off x="-655601" y="-1231826"/>
            <a:ext cx="2987600" cy="4264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AFF53-994D-0556-9E42-FAFE7939C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1804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Partnership Agreement</a:t>
            </a:r>
          </a:p>
        </p:txBody>
      </p:sp>
    </p:spTree>
    <p:extLst>
      <p:ext uri="{BB962C8B-B14F-4D97-AF65-F5344CB8AC3E}">
        <p14:creationId xmlns:p14="http://schemas.microsoft.com/office/powerpoint/2010/main" val="206097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52F51-36FB-B3F6-3674-E5D924A5D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90A54-36F8-472E-D027-3F6E70F46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Tax Credit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D295E-DCD8-F1BA-10FD-3FE9070D0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910"/>
            <a:ext cx="10515600" cy="1165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Computing Equity</a:t>
            </a:r>
            <a:endParaRPr lang="en-US" dirty="0"/>
          </a:p>
          <a:p>
            <a:pPr lvl="0"/>
            <a:endParaRPr lang="en-US" sz="2400" dirty="0">
              <a:solidFill>
                <a:srgbClr val="010B29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9FB77-CE6F-FB47-A39D-69B93B6EC569}"/>
              </a:ext>
            </a:extLst>
          </p:cNvPr>
          <p:cNvSpPr txBox="1"/>
          <p:nvPr/>
        </p:nvSpPr>
        <p:spPr>
          <a:xfrm>
            <a:off x="2638184" y="2217514"/>
            <a:ext cx="345781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10</a:t>
            </a:r>
            <a:r>
              <a:rPr lang="en-US" sz="1600" dirty="0">
                <a:solidFill>
                  <a:schemeClr val="accent4"/>
                </a:solidFill>
              </a:rPr>
              <a:t> LI Units / </a:t>
            </a:r>
            <a:r>
              <a:rPr lang="en-US" sz="1600" b="1" dirty="0">
                <a:solidFill>
                  <a:schemeClr val="accent4"/>
                </a:solidFill>
              </a:rPr>
              <a:t>10</a:t>
            </a:r>
            <a:r>
              <a:rPr lang="en-US" sz="1600" dirty="0">
                <a:solidFill>
                  <a:schemeClr val="accent4"/>
                </a:solidFill>
              </a:rPr>
              <a:t> Total Units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Costs: </a:t>
            </a:r>
            <a:r>
              <a:rPr lang="en-US" sz="1600" dirty="0">
                <a:solidFill>
                  <a:schemeClr val="accent4"/>
                </a:solidFill>
              </a:rPr>
              <a:t>		$3,000,000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DDA? </a:t>
            </a:r>
            <a:r>
              <a:rPr lang="en-US" sz="1600" dirty="0">
                <a:solidFill>
                  <a:schemeClr val="accent4"/>
                </a:solidFill>
              </a:rPr>
              <a:t>		No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QCT?</a:t>
            </a:r>
            <a:r>
              <a:rPr lang="en-US" sz="1600" dirty="0">
                <a:solidFill>
                  <a:schemeClr val="accent4"/>
                </a:solidFill>
              </a:rPr>
              <a:t>		No</a:t>
            </a:r>
          </a:p>
          <a:p>
            <a:endParaRPr lang="en-US" sz="1600" dirty="0">
              <a:solidFill>
                <a:schemeClr val="accent4"/>
              </a:solidFill>
            </a:endParaRPr>
          </a:p>
          <a:p>
            <a:r>
              <a:rPr lang="en-US" sz="1400" dirty="0">
                <a:solidFill>
                  <a:schemeClr val="accent4"/>
                </a:solidFill>
              </a:rPr>
              <a:t>Eligible Basis</a:t>
            </a:r>
            <a:r>
              <a:rPr lang="en-US" sz="1600" dirty="0">
                <a:solidFill>
                  <a:schemeClr val="accent4"/>
                </a:solidFill>
              </a:rPr>
              <a:t>:	$3,000,000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Basis Boost</a:t>
            </a:r>
            <a:r>
              <a:rPr lang="en-US" sz="1600" dirty="0">
                <a:solidFill>
                  <a:schemeClr val="accent4"/>
                </a:solidFill>
              </a:rPr>
              <a:t>:	-----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Applicable Fraction</a:t>
            </a:r>
            <a:r>
              <a:rPr lang="en-US" sz="1600" dirty="0">
                <a:solidFill>
                  <a:schemeClr val="accent4"/>
                </a:solidFill>
              </a:rPr>
              <a:t>:	100%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Qualified Basis:</a:t>
            </a:r>
            <a:r>
              <a:rPr lang="en-US" sz="1600" dirty="0">
                <a:solidFill>
                  <a:schemeClr val="accent4"/>
                </a:solidFill>
              </a:rPr>
              <a:t>	$3,000,000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Tax Credit Rate</a:t>
            </a:r>
            <a:r>
              <a:rPr lang="en-US" sz="1600" dirty="0">
                <a:solidFill>
                  <a:schemeClr val="accent4"/>
                </a:solidFill>
              </a:rPr>
              <a:t>	9%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Annual Tax Credits	</a:t>
            </a:r>
            <a:r>
              <a:rPr lang="en-US" sz="1600" dirty="0">
                <a:solidFill>
                  <a:schemeClr val="accent4"/>
                </a:solidFill>
              </a:rPr>
              <a:t>$270,000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x 10 Years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Total Tax Credits	$2,700,000</a:t>
            </a:r>
          </a:p>
          <a:p>
            <a:r>
              <a:rPr lang="en-US" sz="1600" b="1" dirty="0">
                <a:solidFill>
                  <a:schemeClr val="accent4"/>
                </a:solidFill>
              </a:rPr>
              <a:t>Price per $	$0.87</a:t>
            </a:r>
          </a:p>
          <a:p>
            <a:r>
              <a:rPr lang="en-US" sz="1600" b="1" dirty="0">
                <a:solidFill>
                  <a:schemeClr val="accent4"/>
                </a:solidFill>
              </a:rPr>
              <a:t>TC Equity	$2,349,000</a:t>
            </a:r>
          </a:p>
          <a:p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7479FE-AABB-9202-9BE1-90CB15538EDA}"/>
              </a:ext>
            </a:extLst>
          </p:cNvPr>
          <p:cNvSpPr txBox="1"/>
          <p:nvPr/>
        </p:nvSpPr>
        <p:spPr>
          <a:xfrm>
            <a:off x="6629212" y="2130888"/>
            <a:ext cx="323522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8</a:t>
            </a:r>
            <a:r>
              <a:rPr lang="en-US" sz="1600" dirty="0">
                <a:solidFill>
                  <a:schemeClr val="accent2"/>
                </a:solidFill>
              </a:rPr>
              <a:t> LI Units / </a:t>
            </a:r>
            <a:r>
              <a:rPr lang="en-US" sz="1600" b="1" dirty="0">
                <a:solidFill>
                  <a:schemeClr val="accent2"/>
                </a:solidFill>
              </a:rPr>
              <a:t>10</a:t>
            </a:r>
            <a:r>
              <a:rPr lang="en-US" sz="1600" dirty="0">
                <a:solidFill>
                  <a:schemeClr val="accent2"/>
                </a:solidFill>
              </a:rPr>
              <a:t> Total Units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Costs: 	$4,000,000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DDA?</a:t>
            </a:r>
            <a:r>
              <a:rPr lang="en-US" sz="1600" dirty="0">
                <a:solidFill>
                  <a:schemeClr val="accent2"/>
                </a:solidFill>
              </a:rPr>
              <a:t> 	Yes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QCT?</a:t>
            </a:r>
            <a:r>
              <a:rPr lang="en-US" sz="1600" dirty="0">
                <a:solidFill>
                  <a:schemeClr val="accent2"/>
                </a:solidFill>
              </a:rPr>
              <a:t>	No</a:t>
            </a:r>
          </a:p>
          <a:p>
            <a:endParaRPr lang="en-US" sz="16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Eligible Basis</a:t>
            </a:r>
            <a:r>
              <a:rPr lang="en-US" sz="1600" dirty="0">
                <a:solidFill>
                  <a:schemeClr val="accent2"/>
                </a:solidFill>
              </a:rPr>
              <a:t>	$4,000,000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Basis Boost</a:t>
            </a:r>
            <a:r>
              <a:rPr lang="en-US" sz="1600" dirty="0">
                <a:solidFill>
                  <a:schemeClr val="accent2"/>
                </a:solidFill>
              </a:rPr>
              <a:t>	30%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Adj Eligible Basis</a:t>
            </a:r>
            <a:r>
              <a:rPr lang="en-US" sz="1600" dirty="0">
                <a:solidFill>
                  <a:schemeClr val="accent2"/>
                </a:solidFill>
              </a:rPr>
              <a:t>	$5,200,000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Applicable Fraction</a:t>
            </a:r>
            <a:r>
              <a:rPr lang="en-US" sz="1600" dirty="0">
                <a:solidFill>
                  <a:schemeClr val="accent2"/>
                </a:solidFill>
              </a:rPr>
              <a:t>	80% 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Qualified Basis:</a:t>
            </a:r>
            <a:r>
              <a:rPr lang="en-US" sz="1600" dirty="0">
                <a:solidFill>
                  <a:schemeClr val="accent2"/>
                </a:solidFill>
              </a:rPr>
              <a:t>	$4,160,000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Tax Credit Rate:</a:t>
            </a:r>
            <a:r>
              <a:rPr lang="en-US" sz="1600" dirty="0">
                <a:solidFill>
                  <a:schemeClr val="accent2"/>
                </a:solidFill>
              </a:rPr>
              <a:t>	9%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Annual Tax Credits</a:t>
            </a:r>
            <a:r>
              <a:rPr lang="en-US" sz="1600" dirty="0">
                <a:solidFill>
                  <a:schemeClr val="accent2"/>
                </a:solidFill>
              </a:rPr>
              <a:t>	$374,400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X 10 Years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Total Tax Credits	$3,744,000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Price per $	$0.83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TC Equity	$3,107,520</a:t>
            </a:r>
          </a:p>
        </p:txBody>
      </p:sp>
    </p:spTree>
    <p:extLst>
      <p:ext uri="{BB962C8B-B14F-4D97-AF65-F5344CB8AC3E}">
        <p14:creationId xmlns:p14="http://schemas.microsoft.com/office/powerpoint/2010/main" val="271802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D124F-EAFE-D0DC-9DCF-5EA8C655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245D-7444-A267-06ED-1064B131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Tax Credit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6D238-C2C7-2BC7-5BDB-8DE25C51A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910"/>
            <a:ext cx="10515600" cy="594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Financial Structure</a:t>
            </a:r>
            <a:endParaRPr lang="en-US" sz="2400" dirty="0">
              <a:solidFill>
                <a:srgbClr val="010B29"/>
              </a:solidFill>
            </a:endParaRP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F2BEC4-E717-8DDD-1B19-82133BD0B8DE}"/>
              </a:ext>
            </a:extLst>
          </p:cNvPr>
          <p:cNvSpPr/>
          <p:nvPr/>
        </p:nvSpPr>
        <p:spPr>
          <a:xfrm>
            <a:off x="0" y="4015819"/>
            <a:ext cx="2724346" cy="2978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7BB46-3A92-EBF4-FE91-683A0D578639}"/>
              </a:ext>
            </a:extLst>
          </p:cNvPr>
          <p:cNvSpPr txBox="1"/>
          <p:nvPr/>
        </p:nvSpPr>
        <p:spPr>
          <a:xfrm>
            <a:off x="2253188" y="1935145"/>
            <a:ext cx="3457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10 LI Units / 10 Total Units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Costs: </a:t>
            </a:r>
            <a:r>
              <a:rPr lang="en-US" sz="1600" dirty="0">
                <a:solidFill>
                  <a:schemeClr val="accent4"/>
                </a:solidFill>
              </a:rPr>
              <a:t>		$3,000,000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LIHTC Equity</a:t>
            </a:r>
            <a:r>
              <a:rPr lang="en-US" sz="1600" dirty="0">
                <a:solidFill>
                  <a:schemeClr val="accent4"/>
                </a:solidFill>
              </a:rPr>
              <a:t>	$2,349,000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Remaining Debt</a:t>
            </a:r>
            <a:r>
              <a:rPr lang="en-US" sz="1600" b="1" dirty="0">
                <a:solidFill>
                  <a:schemeClr val="accent4"/>
                </a:solidFill>
              </a:rPr>
              <a:t>	</a:t>
            </a:r>
            <a:r>
              <a:rPr lang="en-US" sz="1600" dirty="0">
                <a:solidFill>
                  <a:schemeClr val="accent4"/>
                </a:solidFill>
              </a:rPr>
              <a:t>$651,000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74A1A-B4CC-2C56-74AE-10F67A69E509}"/>
              </a:ext>
            </a:extLst>
          </p:cNvPr>
          <p:cNvGrpSpPr/>
          <p:nvPr/>
        </p:nvGrpSpPr>
        <p:grpSpPr>
          <a:xfrm>
            <a:off x="6876786" y="1898943"/>
            <a:ext cx="3235223" cy="1077218"/>
            <a:chOff x="7627178" y="2630326"/>
            <a:chExt cx="3235223" cy="10772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D6ABDF-0EC1-BB6B-D999-32CA5748F4EA}"/>
                </a:ext>
              </a:extLst>
            </p:cNvPr>
            <p:cNvSpPr txBox="1"/>
            <p:nvPr/>
          </p:nvSpPr>
          <p:spPr>
            <a:xfrm>
              <a:off x="7627178" y="2630326"/>
              <a:ext cx="32352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8 LI Units / 10 Total Units</a:t>
              </a:r>
            </a:p>
            <a:p>
              <a:r>
                <a:rPr lang="en-US" sz="1600" dirty="0">
                  <a:solidFill>
                    <a:schemeClr val="accent2"/>
                  </a:solidFill>
                </a:rPr>
                <a:t>Costs: 		$4,000,000</a:t>
              </a:r>
            </a:p>
            <a:p>
              <a:r>
                <a:rPr lang="en-US" sz="1400" dirty="0">
                  <a:solidFill>
                    <a:schemeClr val="accent2"/>
                  </a:solidFill>
                </a:rPr>
                <a:t>LIHTC Equity	</a:t>
              </a:r>
              <a:r>
                <a:rPr lang="en-US" sz="1600" dirty="0">
                  <a:solidFill>
                    <a:schemeClr val="accent2"/>
                  </a:solidFill>
                </a:rPr>
                <a:t>$3,107,520</a:t>
              </a:r>
            </a:p>
            <a:p>
              <a:r>
                <a:rPr lang="en-US" sz="1600" dirty="0">
                  <a:solidFill>
                    <a:schemeClr val="accent2"/>
                  </a:solidFill>
                </a:rPr>
                <a:t>Remaining Debt	$892,480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00DC1D-E1EA-D083-0F59-CCDBE1B51654}"/>
                </a:ext>
              </a:extLst>
            </p:cNvPr>
            <p:cNvCxnSpPr>
              <a:cxnSpLocks/>
            </p:cNvCxnSpPr>
            <p:nvPr/>
          </p:nvCxnSpPr>
          <p:spPr>
            <a:xfrm>
              <a:off x="7627178" y="3396345"/>
              <a:ext cx="303623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7EA2D6B-ED8E-5963-8179-55D4A9196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4849091"/>
              </p:ext>
            </p:extLst>
          </p:nvPr>
        </p:nvGraphicFramePr>
        <p:xfrm>
          <a:off x="2103958" y="2916902"/>
          <a:ext cx="3518750" cy="3444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2CD17A5-6F8C-8C70-06A4-A3C8FC49F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8252084"/>
              </p:ext>
            </p:extLst>
          </p:nvPr>
        </p:nvGraphicFramePr>
        <p:xfrm>
          <a:off x="6300467" y="3157237"/>
          <a:ext cx="4463869" cy="3037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57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97980-8CD2-1E27-08F7-0B81F982E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1827-B935-4797-9564-FD430AC36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5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Annual Credit Calculation (9%)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57C75-F8E5-376B-6E04-09E12A7E1268}"/>
              </a:ext>
            </a:extLst>
          </p:cNvPr>
          <p:cNvSpPr txBox="1"/>
          <p:nvPr/>
        </p:nvSpPr>
        <p:spPr>
          <a:xfrm>
            <a:off x="2966301" y="2195110"/>
            <a:ext cx="7466028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5718175" algn="dec"/>
              </a:tabLst>
            </a:pPr>
            <a:r>
              <a:rPr lang="en-US" dirty="0"/>
              <a:t>Total Development Budget</a:t>
            </a:r>
            <a:r>
              <a:rPr lang="en-US" b="1" dirty="0"/>
              <a:t>	$7,815,048</a:t>
            </a:r>
          </a:p>
          <a:p>
            <a:pPr>
              <a:lnSpc>
                <a:spcPct val="150000"/>
              </a:lnSpc>
              <a:tabLst>
                <a:tab pos="5718175" algn="dec"/>
              </a:tabLst>
            </a:pPr>
            <a:r>
              <a:rPr lang="en-US" u="sng" dirty="0"/>
              <a:t>Ineligible costs</a:t>
            </a:r>
            <a:r>
              <a:rPr lang="en-US" b="1" u="sng" dirty="0"/>
              <a:t>	    (680,711)</a:t>
            </a:r>
          </a:p>
          <a:p>
            <a:pPr>
              <a:lnSpc>
                <a:spcPct val="150000"/>
              </a:lnSpc>
              <a:tabLst>
                <a:tab pos="5718175" algn="dec"/>
              </a:tabLst>
            </a:pPr>
            <a:r>
              <a:rPr lang="en-US" dirty="0"/>
              <a:t>Applicable Fraction</a:t>
            </a:r>
            <a:r>
              <a:rPr lang="en-US" b="1" dirty="0"/>
              <a:t>	 100%</a:t>
            </a:r>
          </a:p>
          <a:p>
            <a:pPr>
              <a:lnSpc>
                <a:spcPct val="150000"/>
              </a:lnSpc>
              <a:tabLst>
                <a:tab pos="5718175" algn="dec"/>
              </a:tabLst>
            </a:pPr>
            <a:r>
              <a:rPr lang="en-US" u="sng" dirty="0"/>
              <a:t>QCT/DDA Basis Boost</a:t>
            </a:r>
            <a:r>
              <a:rPr lang="en-US" b="1" u="sng" dirty="0"/>
              <a:t>	 0%</a:t>
            </a:r>
          </a:p>
          <a:p>
            <a:pPr>
              <a:lnSpc>
                <a:spcPct val="150000"/>
              </a:lnSpc>
              <a:tabLst>
                <a:tab pos="5718175" algn="dec"/>
              </a:tabLst>
            </a:pPr>
            <a:r>
              <a:rPr lang="en-US" u="sng" dirty="0"/>
              <a:t>Applicable Rate</a:t>
            </a:r>
            <a:r>
              <a:rPr lang="en-US" b="1" u="sng" dirty="0"/>
              <a:t>	9%</a:t>
            </a:r>
          </a:p>
          <a:p>
            <a:pPr>
              <a:lnSpc>
                <a:spcPct val="150000"/>
              </a:lnSpc>
              <a:tabLst>
                <a:tab pos="5718175" algn="dec"/>
              </a:tabLst>
            </a:pPr>
            <a:r>
              <a:rPr lang="en-US" dirty="0"/>
              <a:t>Annual Reserved Tax Credits</a:t>
            </a:r>
            <a:r>
              <a:rPr lang="en-US" b="1" dirty="0"/>
              <a:t>			    $642,090</a:t>
            </a:r>
          </a:p>
        </p:txBody>
      </p:sp>
    </p:spTree>
    <p:extLst>
      <p:ext uri="{BB962C8B-B14F-4D97-AF65-F5344CB8AC3E}">
        <p14:creationId xmlns:p14="http://schemas.microsoft.com/office/powerpoint/2010/main" val="2580143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98620-16D3-165E-A75E-6399717C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CA947-A532-D34C-ECCA-6A2A529B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5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Tax Credit Equity Calculation (9%)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B8C0A-758D-D0F3-36AB-8C7C9AD4373F}"/>
              </a:ext>
            </a:extLst>
          </p:cNvPr>
          <p:cNvSpPr txBox="1"/>
          <p:nvPr/>
        </p:nvSpPr>
        <p:spPr>
          <a:xfrm>
            <a:off x="2966301" y="2195110"/>
            <a:ext cx="7466028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dirty="0"/>
              <a:t>Annual Tax Credits</a:t>
            </a:r>
            <a:r>
              <a:rPr lang="en-US" b="1" dirty="0"/>
              <a:t>	</a:t>
            </a:r>
            <a:r>
              <a:rPr lang="en-US" dirty="0"/>
              <a:t>$642,090</a:t>
            </a:r>
          </a:p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u="sng" dirty="0"/>
              <a:t>Credit Period</a:t>
            </a:r>
            <a:r>
              <a:rPr lang="en-US" b="1" u="sng" dirty="0"/>
              <a:t>	</a:t>
            </a:r>
            <a:r>
              <a:rPr lang="en-US" u="sng" dirty="0"/>
              <a:t>x 10</a:t>
            </a:r>
          </a:p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dirty="0"/>
              <a:t>Total Tax Credits</a:t>
            </a:r>
            <a:r>
              <a:rPr lang="en-US" b="1" dirty="0"/>
              <a:t>	</a:t>
            </a:r>
            <a:r>
              <a:rPr lang="en-US" dirty="0"/>
              <a:t>$6,420,900</a:t>
            </a:r>
          </a:p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u="sng" dirty="0"/>
              <a:t>Price paid</a:t>
            </a:r>
            <a:r>
              <a:rPr lang="en-US" b="1" u="sng" dirty="0"/>
              <a:t>	 </a:t>
            </a:r>
            <a:r>
              <a:rPr lang="en-US" u="sng" dirty="0"/>
              <a:t>x $0.87</a:t>
            </a:r>
          </a:p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dirty="0"/>
              <a:t>Equity </a:t>
            </a:r>
            <a:r>
              <a:rPr lang="en-US" b="1" dirty="0"/>
              <a:t>	$5,586,183</a:t>
            </a:r>
          </a:p>
          <a:p>
            <a:pPr>
              <a:lnSpc>
                <a:spcPct val="150000"/>
              </a:lnSpc>
              <a:tabLst>
                <a:tab pos="5718175" algn="dec"/>
              </a:tabLst>
            </a:pPr>
            <a:endParaRPr lang="en-US" b="1" dirty="0"/>
          </a:p>
          <a:p>
            <a:pPr algn="ctr">
              <a:lnSpc>
                <a:spcPct val="150000"/>
              </a:lnSpc>
              <a:tabLst>
                <a:tab pos="5718175" algn="dec"/>
              </a:tabLst>
            </a:pPr>
            <a:r>
              <a:rPr lang="en-US" dirty="0"/>
              <a:t>Equity represents </a:t>
            </a:r>
            <a:r>
              <a:rPr lang="en-US" b="1" dirty="0"/>
              <a:t>71.4% </a:t>
            </a:r>
            <a:r>
              <a:rPr lang="en-US" dirty="0"/>
              <a:t>of</a:t>
            </a:r>
            <a:r>
              <a:rPr lang="en-US" b="1" dirty="0"/>
              <a:t> </a:t>
            </a:r>
            <a:r>
              <a:rPr lang="en-US" dirty="0"/>
              <a:t>development costs</a:t>
            </a:r>
          </a:p>
        </p:txBody>
      </p:sp>
    </p:spTree>
    <p:extLst>
      <p:ext uri="{BB962C8B-B14F-4D97-AF65-F5344CB8AC3E}">
        <p14:creationId xmlns:p14="http://schemas.microsoft.com/office/powerpoint/2010/main" val="1967339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DAD10-B0C4-F3AF-3FFC-68A76F92E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724BD-E4DA-5109-5D85-80FFFD6B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5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Annual Credit Calculation (4%)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A5F02-3A16-6508-6C98-DA8AD7F658FB}"/>
              </a:ext>
            </a:extLst>
          </p:cNvPr>
          <p:cNvSpPr txBox="1"/>
          <p:nvPr/>
        </p:nvSpPr>
        <p:spPr>
          <a:xfrm>
            <a:off x="2966301" y="2195110"/>
            <a:ext cx="7466028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  <a:tabLst>
                <a:tab pos="5718175" algn="dec"/>
              </a:tabLst>
            </a:pPr>
            <a:r>
              <a:rPr lang="en-US" dirty="0"/>
              <a:t>Total Development Budget</a:t>
            </a:r>
            <a:r>
              <a:rPr lang="en-US" b="1" dirty="0"/>
              <a:t>	$7,815,048</a:t>
            </a:r>
          </a:p>
          <a:p>
            <a:pPr marL="0" indent="0">
              <a:lnSpc>
                <a:spcPct val="150000"/>
              </a:lnSpc>
              <a:buNone/>
              <a:tabLst>
                <a:tab pos="5718175" algn="dec"/>
              </a:tabLst>
            </a:pPr>
            <a:r>
              <a:rPr lang="en-US" u="sng" dirty="0"/>
              <a:t>Less ineligible costs</a:t>
            </a:r>
            <a:r>
              <a:rPr lang="en-US" b="1" u="sng" dirty="0"/>
              <a:t>	</a:t>
            </a:r>
            <a:r>
              <a:rPr lang="en-US" u="sng" dirty="0"/>
              <a:t>  (645,146)</a:t>
            </a:r>
          </a:p>
          <a:p>
            <a:pPr marL="0" indent="0">
              <a:lnSpc>
                <a:spcPct val="150000"/>
              </a:lnSpc>
              <a:buNone/>
              <a:tabLst>
                <a:tab pos="5718175" algn="dec"/>
              </a:tabLst>
            </a:pPr>
            <a:r>
              <a:rPr lang="en-US" dirty="0"/>
              <a:t>Eligible Basis  	  $7,169,902</a:t>
            </a:r>
          </a:p>
          <a:p>
            <a:pPr marL="0" indent="0">
              <a:lnSpc>
                <a:spcPct val="150000"/>
              </a:lnSpc>
              <a:buNone/>
              <a:tabLst>
                <a:tab pos="5718175" algn="dec"/>
              </a:tabLst>
            </a:pPr>
            <a:r>
              <a:rPr lang="en-US" dirty="0"/>
              <a:t>Applicable Fraction</a:t>
            </a:r>
            <a:r>
              <a:rPr lang="en-US" b="1" dirty="0"/>
              <a:t>	</a:t>
            </a:r>
            <a:r>
              <a:rPr lang="en-US" dirty="0"/>
              <a:t>100%</a:t>
            </a:r>
          </a:p>
          <a:p>
            <a:pPr marL="0" indent="0">
              <a:lnSpc>
                <a:spcPct val="150000"/>
              </a:lnSpc>
              <a:buNone/>
              <a:tabLst>
                <a:tab pos="5718175" algn="dec"/>
              </a:tabLst>
            </a:pPr>
            <a:r>
              <a:rPr lang="en-US" u="sng" dirty="0"/>
              <a:t>QCT/DDA Basis Boost</a:t>
            </a:r>
            <a:r>
              <a:rPr lang="en-US" b="1" u="sng" dirty="0"/>
              <a:t>	 </a:t>
            </a:r>
            <a:r>
              <a:rPr lang="en-US" u="sng" dirty="0"/>
              <a:t>+ 30%</a:t>
            </a:r>
          </a:p>
          <a:p>
            <a:pPr marL="0" indent="0">
              <a:lnSpc>
                <a:spcPct val="150000"/>
              </a:lnSpc>
              <a:buNone/>
              <a:tabLst>
                <a:tab pos="5718175" algn="dec"/>
              </a:tabLst>
            </a:pPr>
            <a:r>
              <a:rPr lang="en-US" dirty="0"/>
              <a:t>Qualified Basis      </a:t>
            </a:r>
            <a:r>
              <a:rPr lang="en-US" b="1" dirty="0"/>
              <a:t>	        $9,320,873</a:t>
            </a:r>
          </a:p>
          <a:p>
            <a:pPr marL="0" indent="0">
              <a:lnSpc>
                <a:spcPct val="150000"/>
              </a:lnSpc>
              <a:buNone/>
              <a:tabLst>
                <a:tab pos="5718175" algn="dec"/>
              </a:tabLst>
            </a:pPr>
            <a:r>
              <a:rPr lang="en-US" u="sng" dirty="0"/>
              <a:t>Credit Rate</a:t>
            </a:r>
            <a:r>
              <a:rPr lang="en-US" b="1" u="sng" dirty="0"/>
              <a:t>                                                              </a:t>
            </a:r>
            <a:r>
              <a:rPr lang="en-US" u="sng" dirty="0"/>
              <a:t>4.00%</a:t>
            </a:r>
          </a:p>
          <a:p>
            <a:pPr marL="0" indent="0">
              <a:lnSpc>
                <a:spcPct val="150000"/>
              </a:lnSpc>
              <a:buNone/>
              <a:tabLst>
                <a:tab pos="5718175" algn="dec"/>
              </a:tabLst>
            </a:pPr>
            <a:r>
              <a:rPr lang="en-US" dirty="0"/>
              <a:t>Annual Tax Credits</a:t>
            </a:r>
            <a:r>
              <a:rPr lang="en-US" b="1" dirty="0"/>
              <a:t>	 $372,835</a:t>
            </a:r>
          </a:p>
        </p:txBody>
      </p:sp>
    </p:spTree>
    <p:extLst>
      <p:ext uri="{BB962C8B-B14F-4D97-AF65-F5344CB8AC3E}">
        <p14:creationId xmlns:p14="http://schemas.microsoft.com/office/powerpoint/2010/main" val="814171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3799F-A33D-264D-CF7C-554073A97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463E-CC4B-6B52-59CF-7A6E610E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5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Tax Credit Equity Calculation (4%)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8663F-D9A9-0F12-FC4D-99F1BC93A0F5}"/>
              </a:ext>
            </a:extLst>
          </p:cNvPr>
          <p:cNvSpPr txBox="1"/>
          <p:nvPr/>
        </p:nvSpPr>
        <p:spPr>
          <a:xfrm>
            <a:off x="2966301" y="2195110"/>
            <a:ext cx="7466028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dirty="0"/>
              <a:t>Annual Tax Credits</a:t>
            </a:r>
            <a:r>
              <a:rPr lang="en-US" b="1" dirty="0"/>
              <a:t>	 $372,835</a:t>
            </a:r>
          </a:p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u="sng" dirty="0"/>
              <a:t>Credit Period</a:t>
            </a:r>
            <a:r>
              <a:rPr lang="en-US" b="1" u="sng" dirty="0"/>
              <a:t>	</a:t>
            </a:r>
            <a:r>
              <a:rPr lang="en-US" u="sng" dirty="0"/>
              <a:t> x 10</a:t>
            </a:r>
          </a:p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dirty="0"/>
              <a:t>Total Tax Credits	$3,728,350</a:t>
            </a:r>
          </a:p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u="sng" dirty="0"/>
              <a:t>Price paid	x     $0.85</a:t>
            </a:r>
            <a:r>
              <a:rPr lang="en-US" b="1" u="sng" dirty="0"/>
              <a:t> </a:t>
            </a:r>
          </a:p>
          <a:p>
            <a:pPr>
              <a:lnSpc>
                <a:spcPct val="150000"/>
              </a:lnSpc>
              <a:tabLst>
                <a:tab pos="5430838" algn="r"/>
              </a:tabLst>
            </a:pPr>
            <a:r>
              <a:rPr lang="en-US" dirty="0"/>
              <a:t>Equity </a:t>
            </a:r>
            <a:r>
              <a:rPr lang="en-US" b="1" dirty="0"/>
              <a:t>	$3,169,098</a:t>
            </a:r>
          </a:p>
          <a:p>
            <a:pPr>
              <a:lnSpc>
                <a:spcPct val="150000"/>
              </a:lnSpc>
              <a:tabLst>
                <a:tab pos="5718175" algn="dec"/>
              </a:tabLst>
            </a:pPr>
            <a:endParaRPr lang="en-US" b="1" dirty="0"/>
          </a:p>
          <a:p>
            <a:pPr algn="ctr">
              <a:lnSpc>
                <a:spcPct val="150000"/>
              </a:lnSpc>
              <a:tabLst>
                <a:tab pos="5718175" algn="dec"/>
              </a:tabLst>
            </a:pPr>
            <a:r>
              <a:rPr lang="en-US" dirty="0"/>
              <a:t>Equity represents approximately </a:t>
            </a:r>
            <a:r>
              <a:rPr lang="en-US" b="1" dirty="0"/>
              <a:t>40%</a:t>
            </a:r>
            <a:r>
              <a:rPr lang="en-US" dirty="0"/>
              <a:t> of development costs</a:t>
            </a:r>
          </a:p>
        </p:txBody>
      </p:sp>
    </p:spTree>
    <p:extLst>
      <p:ext uri="{BB962C8B-B14F-4D97-AF65-F5344CB8AC3E}">
        <p14:creationId xmlns:p14="http://schemas.microsoft.com/office/powerpoint/2010/main" val="415747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131B6-3F43-284B-CE7E-5750FC23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144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AGENDA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1E277B-BAA2-15CF-210F-7CEFD20C9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16135" r="17607"/>
          <a:stretch>
            <a:fillRect/>
          </a:stretch>
        </p:blipFill>
        <p:spPr>
          <a:xfrm rot="5400000">
            <a:off x="6539318" y="-149454"/>
            <a:ext cx="5209364" cy="609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48822-37B3-63AF-BA64-861CAE7B0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1600"/>
            <a:ext cx="3932237" cy="449738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Overview of the LIHTC Program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History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Definitions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General LIHTC Structure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Types of LIHTCs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Tax Credit Calculation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Program Players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Example LIHTC Deal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LIHTC Timeline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Program Rules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Compliance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Avoiding Recapture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10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F8AF-3127-9D68-9837-6A588BF0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Tax Credit Timeline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6C767F-9513-5525-AD42-41E5B22F8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9" y="3300816"/>
            <a:ext cx="2065672" cy="2037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61B967-1309-67C4-9496-079873D54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32" y="1687296"/>
            <a:ext cx="1766088" cy="1741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12087-F319-B2CF-D83A-2BD2167F8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80" y="3354465"/>
            <a:ext cx="1841666" cy="1816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403437-BFEB-9B98-5475-581C0379D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25" y="4950390"/>
            <a:ext cx="1777321" cy="1752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51E7C-4C3D-7E3A-FC2F-54D832418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47" y="3515901"/>
            <a:ext cx="1766089" cy="1741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755927-0778-770A-7BEC-705237B12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11" y="2070335"/>
            <a:ext cx="1777321" cy="1752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4DE73C-3925-29CD-B1C9-CC62E193D7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81" y="691830"/>
            <a:ext cx="1849869" cy="1824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853EB8-FDBB-90AD-231C-60E362A8E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00" y="2459538"/>
            <a:ext cx="1860158" cy="18344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E6C56B-E6C1-000E-44FD-12DA3020A0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20" y="4166258"/>
            <a:ext cx="1678508" cy="16553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6EABCA-C3E1-0F83-D172-F3C0A8FD00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12" y="2516158"/>
            <a:ext cx="1852993" cy="18274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0BA58D-9F93-27C3-3516-79161F29911E}"/>
              </a:ext>
            </a:extLst>
          </p:cNvPr>
          <p:cNvSpPr txBox="1"/>
          <p:nvPr/>
        </p:nvSpPr>
        <p:spPr>
          <a:xfrm>
            <a:off x="412887" y="5286447"/>
            <a:ext cx="150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Apply for LIHTCs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83317D-AECD-305E-30A7-EB6021FC81ED}"/>
              </a:ext>
            </a:extLst>
          </p:cNvPr>
          <p:cNvSpPr txBox="1"/>
          <p:nvPr/>
        </p:nvSpPr>
        <p:spPr>
          <a:xfrm>
            <a:off x="2649322" y="2423236"/>
            <a:ext cx="1507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120 Days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2B637C-541A-20F7-7750-85CB9305626F}"/>
              </a:ext>
            </a:extLst>
          </p:cNvPr>
          <p:cNvSpPr txBox="1"/>
          <p:nvPr/>
        </p:nvSpPr>
        <p:spPr>
          <a:xfrm>
            <a:off x="3215061" y="2946726"/>
            <a:ext cx="150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LIHTC Reservation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80E792-8E75-525C-CD53-D67F6CB6E9F5}"/>
              </a:ext>
            </a:extLst>
          </p:cNvPr>
          <p:cNvSpPr txBox="1"/>
          <p:nvPr/>
        </p:nvSpPr>
        <p:spPr>
          <a:xfrm>
            <a:off x="2596500" y="5534393"/>
            <a:ext cx="150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Carryover Agreement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2E92F5-3C1C-48DD-BD3F-D20CD71B9D22}"/>
              </a:ext>
            </a:extLst>
          </p:cNvPr>
          <p:cNvSpPr txBox="1"/>
          <p:nvPr/>
        </p:nvSpPr>
        <p:spPr>
          <a:xfrm>
            <a:off x="5664447" y="4832150"/>
            <a:ext cx="1507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10% Test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2F476-61E0-200B-EC5F-A6308846EAD6}"/>
              </a:ext>
            </a:extLst>
          </p:cNvPr>
          <p:cNvSpPr txBox="1"/>
          <p:nvPr/>
        </p:nvSpPr>
        <p:spPr>
          <a:xfrm>
            <a:off x="5281479" y="1874302"/>
            <a:ext cx="150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*50% Completion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AAC4D8-6C0B-45CC-5090-03E6AEDC4C8F}"/>
              </a:ext>
            </a:extLst>
          </p:cNvPr>
          <p:cNvSpPr txBox="1"/>
          <p:nvPr/>
        </p:nvSpPr>
        <p:spPr>
          <a:xfrm>
            <a:off x="8269921" y="735518"/>
            <a:ext cx="150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Place in Service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0FD870-2089-8F0D-3249-32065717ED34}"/>
              </a:ext>
            </a:extLst>
          </p:cNvPr>
          <p:cNvSpPr txBox="1"/>
          <p:nvPr/>
        </p:nvSpPr>
        <p:spPr>
          <a:xfrm>
            <a:off x="7239913" y="3586672"/>
            <a:ext cx="1904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Lease-Up w/ Qualified Tenants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94E92A-0FA9-980B-A884-4D77B6E5FDB3}"/>
              </a:ext>
            </a:extLst>
          </p:cNvPr>
          <p:cNvSpPr txBox="1"/>
          <p:nvPr/>
        </p:nvSpPr>
        <p:spPr>
          <a:xfrm>
            <a:off x="7807241" y="5216968"/>
            <a:ext cx="176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Request/Receive IRS Form 8609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CF69B0-D5FC-26D6-4FFA-0FD94E1BBE82}"/>
              </a:ext>
            </a:extLst>
          </p:cNvPr>
          <p:cNvSpPr txBox="1"/>
          <p:nvPr/>
        </p:nvSpPr>
        <p:spPr>
          <a:xfrm>
            <a:off x="10254420" y="2130848"/>
            <a:ext cx="150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Maintain Compliance</a:t>
            </a:r>
          </a:p>
        </p:txBody>
      </p:sp>
    </p:spTree>
    <p:extLst>
      <p:ext uri="{BB962C8B-B14F-4D97-AF65-F5344CB8AC3E}">
        <p14:creationId xmlns:p14="http://schemas.microsoft.com/office/powerpoint/2010/main" val="28783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A0024-57B9-66C4-D9CA-87C641027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8AFA-9EE5-FE72-D5AA-F89EE68D7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6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Program Rules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0E6B0-43A6-41F5-BF4D-D128D71C5174}"/>
              </a:ext>
            </a:extLst>
          </p:cNvPr>
          <p:cNvSpPr txBox="1"/>
          <p:nvPr/>
        </p:nvSpPr>
        <p:spPr>
          <a:xfrm>
            <a:off x="838200" y="1293017"/>
            <a:ext cx="10200588" cy="526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943350" algn="r"/>
                <a:tab pos="4119563" algn="l"/>
              </a:tabLst>
            </a:pPr>
            <a:r>
              <a:rPr lang="en-US" b="1" dirty="0"/>
              <a:t>Unit Restrictions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Don’t rent LIHTC units to people who make too much money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Don’t charge low-income families too much rent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Families must earn less than 60% (or 50% depending on minimum set aside) of area median income</a:t>
            </a:r>
          </a:p>
          <a:p>
            <a:pPr marL="1657350" lvl="3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Based on HUD median income data, adjusted for family size</a:t>
            </a:r>
          </a:p>
          <a:p>
            <a:pPr marL="1085850" lvl="2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Threshold Elections</a:t>
            </a:r>
          </a:p>
          <a:p>
            <a:pPr marL="1543050" lvl="4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20/50 minimum set aside- 20% of units must be rented to 50% AMI</a:t>
            </a:r>
          </a:p>
          <a:p>
            <a:pPr marL="1543050" lvl="4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40/60 minimum set aside- 40% of units must be rented to 60% AMI</a:t>
            </a:r>
          </a:p>
          <a:p>
            <a:pPr marL="1543050" lvl="4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Average Income Election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Rent Restricted – How much can tenants pay?</a:t>
            </a:r>
          </a:p>
          <a:p>
            <a:pPr marL="1657350" lvl="3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Rents and utilities – limited to 30% of threshold income</a:t>
            </a:r>
          </a:p>
          <a:p>
            <a:pPr marL="1657350" lvl="3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Allowable rent based on size of unit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sz="1600" dirty="0"/>
              <a:t>Program requires a 15-year compliance period but can be extended to increase chances of getting awarded.</a:t>
            </a:r>
          </a:p>
        </p:txBody>
      </p:sp>
    </p:spTree>
    <p:extLst>
      <p:ext uri="{BB962C8B-B14F-4D97-AF65-F5344CB8AC3E}">
        <p14:creationId xmlns:p14="http://schemas.microsoft.com/office/powerpoint/2010/main" val="3463916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B508A-5AA6-B680-90A3-565BE2D5E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6CF36-D5D8-06D2-F17C-634761F62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6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Program Rules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7C63A-F20D-449F-1050-29250109A7D1}"/>
              </a:ext>
            </a:extLst>
          </p:cNvPr>
          <p:cNvSpPr txBox="1"/>
          <p:nvPr/>
        </p:nvSpPr>
        <p:spPr>
          <a:xfrm>
            <a:off x="838200" y="1293017"/>
            <a:ext cx="10200588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Income Restrictions: Minimum Set-Aside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At least 40% of the property must be set aside for families earning below 60% of the Area Median Income.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-OR-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At least 20% of the property must be set aside for families earning below 50% of the Area Median Income.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-OR-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Average Income</a:t>
            </a:r>
          </a:p>
        </p:txBody>
      </p:sp>
    </p:spTree>
    <p:extLst>
      <p:ext uri="{BB962C8B-B14F-4D97-AF65-F5344CB8AC3E}">
        <p14:creationId xmlns:p14="http://schemas.microsoft.com/office/powerpoint/2010/main" val="1706775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4A77-CBD5-A545-5BA2-A29ECAAB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D6380-1C14-F0C4-3FD4-E50C9D7C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6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Compliance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D5080-00CB-12E4-894B-459AB2453591}"/>
              </a:ext>
            </a:extLst>
          </p:cNvPr>
          <p:cNvSpPr txBox="1"/>
          <p:nvPr/>
        </p:nvSpPr>
        <p:spPr>
          <a:xfrm>
            <a:off x="838200" y="1293017"/>
            <a:ext cx="10200588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Compliance period for developments is 15 years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An extended use agreement is required.  This extends the period for which the project must remain low-income housing – usually adding 15 to 35 years; known as “LURA” (land use restriction agreement).  Foreclosure terminates this agreement.  If the owner is unable to continue, the state agency must find a buyer with a “Qualified Contract” to maintain the restricted rents and tenant certification.  If one cannot be provided, the project remains restricted for 3 years.</a:t>
            </a:r>
          </a:p>
        </p:txBody>
      </p:sp>
    </p:spTree>
    <p:extLst>
      <p:ext uri="{BB962C8B-B14F-4D97-AF65-F5344CB8AC3E}">
        <p14:creationId xmlns:p14="http://schemas.microsoft.com/office/powerpoint/2010/main" val="4285456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63F40-5D82-95D2-2CCD-6B2381335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7186E-40C6-66EB-A89E-0E940D50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6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Compliance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A9DDB-A2FD-B6A6-D596-B57642D3D0FF}"/>
              </a:ext>
            </a:extLst>
          </p:cNvPr>
          <p:cNvSpPr txBox="1"/>
          <p:nvPr/>
        </p:nvSpPr>
        <p:spPr>
          <a:xfrm>
            <a:off x="838200" y="1293017"/>
            <a:ext cx="10200588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dirty="0"/>
              <a:t>State annual compliance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dirty="0"/>
              <a:t>Owner annual compliance certifications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dirty="0"/>
              <a:t>Owner recordkeeping requirements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dirty="0"/>
              <a:t>Noncompliance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dirty="0"/>
              <a:t>Form 8823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943350" algn="r"/>
                <a:tab pos="4119563" algn="l"/>
              </a:tabLst>
            </a:pPr>
            <a:r>
              <a:rPr lang="en-US" dirty="0"/>
              <a:t>Ramifications of non-compliance - Recapture</a:t>
            </a:r>
          </a:p>
        </p:txBody>
      </p:sp>
    </p:spTree>
    <p:extLst>
      <p:ext uri="{BB962C8B-B14F-4D97-AF65-F5344CB8AC3E}">
        <p14:creationId xmlns:p14="http://schemas.microsoft.com/office/powerpoint/2010/main" val="760192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6BC08EC-24A2-2834-6368-DB07518C6F20}"/>
              </a:ext>
            </a:extLst>
          </p:cNvPr>
          <p:cNvPicPr/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" t="13842" r="-3" b="27189"/>
          <a:stretch>
            <a:fillRect/>
          </a:stretch>
        </p:blipFill>
        <p:spPr>
          <a:xfrm>
            <a:off x="-47002" y="0"/>
            <a:ext cx="12286004" cy="4143982"/>
          </a:xfrm>
          <a:prstGeom prst="rect">
            <a:avLst/>
          </a:prstGeom>
        </p:spPr>
      </p:pic>
      <p:pic>
        <p:nvPicPr>
          <p:cNvPr id="4" name="Picture 3" descr="A white logo with a house on a black background&#10;&#10;Description automatically generated">
            <a:extLst>
              <a:ext uri="{FF2B5EF4-FFF2-40B4-BE49-F238E27FC236}">
                <a16:creationId xmlns:a16="http://schemas.microsoft.com/office/drawing/2014/main" id="{DC94A7EE-2EEB-C393-D485-1609D5C1A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15" y="35319"/>
            <a:ext cx="4847752" cy="244611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E9DD398-56B7-FB8D-1218-519D9F154D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07543" y="2198450"/>
            <a:ext cx="12722068" cy="16351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8FC6BD2-4B5E-AEFE-8575-9CE8F087D8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816" y="1939687"/>
            <a:ext cx="541538" cy="517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6F87B4-F8D7-9812-4EEA-5D5C6A41611C}"/>
              </a:ext>
            </a:extLst>
          </p:cNvPr>
          <p:cNvSpPr/>
          <p:nvPr/>
        </p:nvSpPr>
        <p:spPr>
          <a:xfrm>
            <a:off x="10972800" y="5710136"/>
            <a:ext cx="1219200" cy="1147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6D0377-24F8-729A-4CBB-CA8C67A9BF5E}"/>
              </a:ext>
            </a:extLst>
          </p:cNvPr>
          <p:cNvSpPr txBox="1"/>
          <p:nvPr/>
        </p:nvSpPr>
        <p:spPr>
          <a:xfrm>
            <a:off x="2743947" y="4553574"/>
            <a:ext cx="6364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TAX CREDITS DEPARTMENT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9183D-1525-4D27-BAAE-1E5B8F288B9C}"/>
              </a:ext>
            </a:extLst>
          </p:cNvPr>
          <p:cNvSpPr txBox="1"/>
          <p:nvPr/>
        </p:nvSpPr>
        <p:spPr>
          <a:xfrm>
            <a:off x="977626" y="5139473"/>
            <a:ext cx="294081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Cliff Homes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dirty="0"/>
              <a:t>Senior VP of Tax Credits</a:t>
            </a:r>
            <a:endParaRPr lang="en-US" sz="1800" dirty="0"/>
          </a:p>
          <a:p>
            <a:r>
              <a:rPr lang="en-US" sz="1800" dirty="0">
                <a:hlinkClick r:id="rId6"/>
              </a:rPr>
              <a:t>Cliff.Holmes@mshc.com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FFD5D4-0AE1-98B6-DAE5-0CA79EBDB487}"/>
              </a:ext>
            </a:extLst>
          </p:cNvPr>
          <p:cNvSpPr txBox="1"/>
          <p:nvPr/>
        </p:nvSpPr>
        <p:spPr>
          <a:xfrm>
            <a:off x="4518660" y="5139473"/>
            <a:ext cx="315468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Brandon Morey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dirty="0"/>
              <a:t>VP of Tax Credits</a:t>
            </a:r>
            <a:endParaRPr lang="en-US" sz="1800" dirty="0"/>
          </a:p>
          <a:p>
            <a:r>
              <a:rPr lang="en-US" sz="1800" dirty="0">
                <a:hlinkClick r:id="rId7"/>
              </a:rPr>
              <a:t>Brandon.Morey@mshc.com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B71ACF-41DD-C9AA-D2AC-91B6CAFBD857}"/>
              </a:ext>
            </a:extLst>
          </p:cNvPr>
          <p:cNvSpPr txBox="1"/>
          <p:nvPr/>
        </p:nvSpPr>
        <p:spPr>
          <a:xfrm>
            <a:off x="8025012" y="5139473"/>
            <a:ext cx="33496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Victoria Mayberry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dirty="0"/>
              <a:t>Tax Credit Analyst</a:t>
            </a:r>
            <a:endParaRPr lang="en-US" sz="1800" dirty="0"/>
          </a:p>
          <a:p>
            <a:r>
              <a:rPr lang="en-US" sz="1800" dirty="0">
                <a:hlinkClick r:id="rId8"/>
              </a:rPr>
              <a:t>Victoria.Mayberry@mshc.com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07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79EDD-2168-0FA5-9571-FEBA68DF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4"/>
                </a:solidFill>
              </a:rPr>
              <a:t>Pre-</a:t>
            </a:r>
            <a:r>
              <a:rPr lang="en-US" b="1" dirty="0">
                <a:solidFill>
                  <a:schemeClr val="accent4"/>
                </a:solidFill>
              </a:rPr>
              <a:t>Tax Reform Act of 1986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3DA05-A6C2-FB10-0DCB-89821A11F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193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Building Affordable Housing</a:t>
            </a:r>
            <a:r>
              <a:rPr lang="en-US" dirty="0"/>
              <a:t>…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Taxpayers would pay Uncle Sam</a:t>
            </a:r>
          </a:p>
          <a:p>
            <a:pPr lvl="1"/>
            <a:r>
              <a:rPr lang="en-US" dirty="0"/>
              <a:t>Uncle Sam would build housing</a:t>
            </a:r>
          </a:p>
          <a:p>
            <a:pPr lvl="1"/>
            <a:r>
              <a:rPr lang="en-US" dirty="0"/>
              <a:t>Housing would rent to low-income tenants</a:t>
            </a:r>
          </a:p>
          <a:p>
            <a:pPr lvl="1"/>
            <a:r>
              <a:rPr lang="en-US" dirty="0"/>
              <a:t>RD/HUD – Provide Rental Assistance</a:t>
            </a:r>
          </a:p>
          <a:p>
            <a:pPr lvl="1"/>
            <a:r>
              <a:rPr lang="en-US" dirty="0"/>
              <a:t>Housing inventory deteriorates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accent2"/>
                </a:solidFill>
              </a:rPr>
              <a:t>Financial Structure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C5FB83-7BE0-7E18-959F-95172A3FE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79" y="1320124"/>
            <a:ext cx="2349104" cy="2316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DF3EE2-3795-69D8-FB5F-33359E33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14" y="847032"/>
            <a:ext cx="2143331" cy="2113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BE63A2-7E7A-BF18-E2A7-DCB6E23BF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510" y="1690688"/>
            <a:ext cx="2349105" cy="2316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A8156-B72D-14AE-C379-9CC6B3B3F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073" y="3740225"/>
            <a:ext cx="2038453" cy="2010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51ACC6-53AC-CC40-5C1A-BBA4DDF8E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63" y="2914378"/>
            <a:ext cx="2143331" cy="21137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D33A4A-6AE5-F43F-4B91-321F6800D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10" y="4379540"/>
            <a:ext cx="2349104" cy="231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52235-8328-AFAF-6FD3-68F8A87FE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F905-EFBE-749C-28ED-C37A8C4B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Tax Reform Act of 1986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60291-C06A-651F-C03D-DCD28D4C5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81328"/>
            <a:ext cx="5351103" cy="510235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i="1" dirty="0"/>
              <a:t>Low-Income Housing Tax Credit Program…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Awards developers federal tax credits;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which are used to </a:t>
            </a:r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offset construction costs</a:t>
            </a:r>
            <a:r>
              <a:rPr lang="en-US" sz="1900" dirty="0"/>
              <a:t>;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in exchange for reserving a fraction of units for lower-income households.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Tax credits claimed annually for </a:t>
            </a:r>
            <a:r>
              <a:rPr lang="en-US" sz="1900" b="1" dirty="0"/>
              <a:t>10 years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Developers </a:t>
            </a:r>
            <a:r>
              <a:rPr lang="en-US" sz="1900" b="1" i="1" dirty="0">
                <a:solidFill>
                  <a:schemeClr val="accent3">
                    <a:lumMod val="75000"/>
                  </a:schemeClr>
                </a:solidFill>
              </a:rPr>
              <a:t>sell</a:t>
            </a:r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 the credits to investors in exchange for </a:t>
            </a:r>
            <a:r>
              <a:rPr lang="en-US" sz="1900" b="1" i="1" dirty="0">
                <a:solidFill>
                  <a:schemeClr val="accent3">
                    <a:lumMod val="75000"/>
                  </a:schemeClr>
                </a:solidFill>
              </a:rPr>
              <a:t>equity financing</a:t>
            </a:r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lvl="1">
              <a:lnSpc>
                <a:spcPct val="110000"/>
              </a:lnSpc>
            </a:pPr>
            <a:r>
              <a:rPr lang="en-US" sz="1900" b="1" dirty="0">
                <a:solidFill>
                  <a:schemeClr val="accent3">
                    <a:lumMod val="75000"/>
                  </a:schemeClr>
                </a:solidFill>
              </a:rPr>
              <a:t>Equity</a:t>
            </a:r>
            <a:r>
              <a:rPr lang="en-US" sz="1900" dirty="0"/>
              <a:t> reduces the debt needed, which allows more affordable rents</a:t>
            </a:r>
          </a:p>
          <a:p>
            <a:pPr lvl="1">
              <a:lnSpc>
                <a:spcPct val="110000"/>
              </a:lnSpc>
            </a:pPr>
            <a:r>
              <a:rPr lang="en-US" sz="1900" b="1" dirty="0"/>
              <a:t>Financial Structure!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C0A7F-034D-556F-C4B2-7ECDAC059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66" y="1245309"/>
            <a:ext cx="2246038" cy="2215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6A1A86-6710-DB20-7B4F-23D4E52F8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29" y="601757"/>
            <a:ext cx="1991206" cy="1963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5C59D-168F-CEE5-25D8-B4463E54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561" y="700391"/>
            <a:ext cx="2107356" cy="20782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040903-CC07-4449-F0AA-6EB7334AB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30" y="2533119"/>
            <a:ext cx="1880400" cy="1854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338BD8-496F-3E0B-84E8-7C67AE1FC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44" y="2778651"/>
            <a:ext cx="2012054" cy="1984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615485-EB28-8D39-DC4C-2D2A06E50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098" y="3887174"/>
            <a:ext cx="1991206" cy="19637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974EA0-9BB3-2509-8320-F5621949E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71" y="4508600"/>
            <a:ext cx="2012054" cy="19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C2EA-CF4A-6A14-7008-77E6C8116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868C4-E13A-7CF3-8572-83801E4F1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Tax Credit</a:t>
            </a:r>
          </a:p>
          <a:p>
            <a:pPr marL="457200" lvl="1" indent="0">
              <a:buNone/>
            </a:pPr>
            <a:r>
              <a:rPr lang="en-US" dirty="0"/>
              <a:t>A </a:t>
            </a:r>
            <a:r>
              <a:rPr lang="en-US" i="1" u="sng" dirty="0"/>
              <a:t>dollar-for-dollar</a:t>
            </a:r>
            <a:r>
              <a:rPr lang="en-US" i="1" dirty="0"/>
              <a:t> </a:t>
            </a:r>
            <a:r>
              <a:rPr lang="en-US" dirty="0"/>
              <a:t>deduction against the tax liability of an individual or corporation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F165D8-CD52-58C0-D03A-0C768FF0DF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26900" y="3053004"/>
            <a:ext cx="6738200" cy="32588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84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24AA-AD4C-DCA0-A48D-8952B947F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0B2B5-4E57-2628-7180-3AD8DAA5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826F3-3D49-9294-38E0-A7B47A5F7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Eligible Basis </a:t>
            </a:r>
            <a:r>
              <a:rPr lang="en-US" sz="1800" i="1" dirty="0"/>
              <a:t>(How much it costs?)</a:t>
            </a:r>
            <a:endParaRPr lang="en-US" sz="1800" dirty="0"/>
          </a:p>
          <a:p>
            <a:pPr lvl="1"/>
            <a:r>
              <a:rPr lang="en-US" sz="2000" dirty="0"/>
              <a:t>Development costs </a:t>
            </a:r>
            <a:r>
              <a:rPr lang="en-US" sz="2000" i="1" u="sng" dirty="0"/>
              <a:t>minus</a:t>
            </a:r>
            <a:r>
              <a:rPr lang="en-US" sz="2000" dirty="0"/>
              <a:t> – land, building acquisition costs, syndication, organization, or permanent financing cost.</a:t>
            </a:r>
          </a:p>
          <a:p>
            <a:pPr lvl="2"/>
            <a:r>
              <a:rPr lang="en-US" sz="1800" dirty="0"/>
              <a:t>Includes soft costs that exist because of the development</a:t>
            </a:r>
          </a:p>
          <a:p>
            <a:pPr lvl="3"/>
            <a:r>
              <a:rPr lang="en-US" sz="1600" dirty="0"/>
              <a:t>Architectural fees</a:t>
            </a:r>
          </a:p>
          <a:p>
            <a:pPr lvl="3"/>
            <a:r>
              <a:rPr lang="en-US" sz="1600" dirty="0"/>
              <a:t>Engineering fees</a:t>
            </a:r>
          </a:p>
          <a:p>
            <a:pPr lvl="3"/>
            <a:r>
              <a:rPr lang="en-US" sz="1600" dirty="0"/>
              <a:t>Developer fees</a:t>
            </a:r>
          </a:p>
          <a:p>
            <a:pPr marL="1371600" lvl="3" indent="0">
              <a:buNone/>
            </a:pPr>
            <a:endParaRPr lang="en-US" sz="1600" dirty="0"/>
          </a:p>
          <a:p>
            <a:r>
              <a:rPr lang="en-US" sz="2400" dirty="0"/>
              <a:t>Basis Boost </a:t>
            </a:r>
            <a:r>
              <a:rPr lang="en-US" sz="1800" dirty="0"/>
              <a:t>– Depending on </a:t>
            </a:r>
            <a:r>
              <a:rPr lang="en-US" sz="1800" i="1" dirty="0"/>
              <a:t>location</a:t>
            </a:r>
            <a:r>
              <a:rPr lang="en-US" sz="1800" dirty="0"/>
              <a:t>, eligible basis can be increased by 30%  	</a:t>
            </a:r>
          </a:p>
          <a:p>
            <a:pPr lvl="2"/>
            <a:r>
              <a:rPr lang="en-US" sz="1800" dirty="0"/>
              <a:t>Difficult Development Area (DDA)</a:t>
            </a:r>
          </a:p>
          <a:p>
            <a:pPr lvl="2"/>
            <a:r>
              <a:rPr lang="en-US" sz="1800" dirty="0"/>
              <a:t>Qualified Census Tract (QCT)</a:t>
            </a:r>
          </a:p>
          <a:p>
            <a:pPr lvl="3"/>
            <a:endParaRPr lang="en-US" sz="1600" dirty="0"/>
          </a:p>
          <a:p>
            <a:pPr marL="1371600" lvl="3" indent="0">
              <a:buNone/>
            </a:pPr>
            <a:endParaRPr lang="en-US" sz="1600" dirty="0"/>
          </a:p>
          <a:p>
            <a:pPr lvl="0"/>
            <a:r>
              <a:rPr lang="en-US" sz="2400" b="1" dirty="0"/>
              <a:t>Applicable Fraction </a:t>
            </a:r>
            <a:r>
              <a:rPr lang="en-US" sz="1800" i="1" dirty="0">
                <a:solidFill>
                  <a:srgbClr val="010B29"/>
                </a:solidFill>
              </a:rPr>
              <a:t>- </a:t>
            </a:r>
            <a:r>
              <a:rPr lang="en-US" sz="1800" dirty="0">
                <a:solidFill>
                  <a:srgbClr val="354863"/>
                </a:solidFill>
              </a:rPr>
              <a:t>Percentage of the building that is treated as low-income use and eligible for the LIHTC </a:t>
            </a:r>
            <a:r>
              <a:rPr lang="en-US" sz="1800" i="1" dirty="0">
                <a:solidFill>
                  <a:srgbClr val="354863"/>
                </a:solidFill>
              </a:rPr>
              <a:t>(use the lesser of the unit fraction or the floor space fraction).</a:t>
            </a:r>
          </a:p>
          <a:p>
            <a:pPr lvl="0"/>
            <a:endParaRPr lang="en-US" sz="2400" dirty="0">
              <a:solidFill>
                <a:srgbClr val="010B2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8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80880-D68C-E55C-1887-E23B8B150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1FBBE-072E-8221-C0AB-BEDEBB22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3FFBF-2D79-9736-61FF-0123D3205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10242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Applicable Fraction </a:t>
            </a:r>
            <a:r>
              <a:rPr lang="en-US" sz="2400" i="1" dirty="0">
                <a:solidFill>
                  <a:srgbClr val="010B29"/>
                </a:solidFill>
              </a:rPr>
              <a:t>- % of units or square footage set aside for LI use</a:t>
            </a:r>
            <a:endParaRPr lang="en-US" sz="2400" dirty="0">
              <a:solidFill>
                <a:srgbClr val="010B29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rgbClr val="010B29"/>
              </a:solidFill>
            </a:endParaRP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4139B2-BFCC-F569-D206-1F950AC83B28}"/>
              </a:ext>
            </a:extLst>
          </p:cNvPr>
          <p:cNvGrpSpPr/>
          <p:nvPr/>
        </p:nvGrpSpPr>
        <p:grpSpPr>
          <a:xfrm>
            <a:off x="3318235" y="2790334"/>
            <a:ext cx="5552388" cy="3544478"/>
            <a:chOff x="1728482" y="1992947"/>
            <a:chExt cx="7157756" cy="4569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3CB71F-C2FF-F259-6F21-90868854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36" t="2036" r="1291" b="2275"/>
            <a:stretch>
              <a:fillRect/>
            </a:stretch>
          </p:blipFill>
          <p:spPr>
            <a:xfrm>
              <a:off x="1728482" y="1992947"/>
              <a:ext cx="7157756" cy="45692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E5358A-9366-C01B-1169-F9562AE45AEA}"/>
                </a:ext>
              </a:extLst>
            </p:cNvPr>
            <p:cNvSpPr/>
            <p:nvPr/>
          </p:nvSpPr>
          <p:spPr>
            <a:xfrm>
              <a:off x="5434958" y="2518475"/>
              <a:ext cx="3435278" cy="2899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608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48878-3E02-8A00-51A5-8837F5E55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4FDEA-9351-138D-0EEE-FD874F5D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5263-243F-E341-C0F2-F702C0E40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116563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Qualified Basis </a:t>
            </a:r>
            <a:r>
              <a:rPr lang="en-US" sz="2000" i="1" dirty="0"/>
              <a:t>(How much of what was spent went towards low-income use?)</a:t>
            </a:r>
          </a:p>
          <a:p>
            <a:pPr lvl="1"/>
            <a:r>
              <a:rPr lang="en-US" u="sng" dirty="0"/>
              <a:t>Eligible Basis </a:t>
            </a:r>
            <a:r>
              <a:rPr lang="en-US" dirty="0"/>
              <a:t>multiplied by the </a:t>
            </a:r>
            <a:r>
              <a:rPr lang="en-US" u="sng" dirty="0"/>
              <a:t>applicable fraction</a:t>
            </a:r>
          </a:p>
          <a:p>
            <a:pPr lvl="2"/>
            <a:r>
              <a:rPr lang="en-US" dirty="0"/>
              <a:t>EB x BB </a:t>
            </a:r>
            <a:r>
              <a:rPr lang="en-US" sz="1600" dirty="0"/>
              <a:t>(</a:t>
            </a:r>
            <a:r>
              <a:rPr lang="en-US" sz="1600" i="1" dirty="0"/>
              <a:t>if appliable</a:t>
            </a:r>
            <a:r>
              <a:rPr lang="en-US" sz="1600" dirty="0"/>
              <a:t>) </a:t>
            </a:r>
            <a:r>
              <a:rPr lang="en-US" dirty="0"/>
              <a:t>x AF = QB</a:t>
            </a:r>
          </a:p>
          <a:p>
            <a:pPr lvl="0"/>
            <a:endParaRPr lang="en-US" sz="2400" dirty="0">
              <a:solidFill>
                <a:srgbClr val="010B29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CA2AA-784F-8FBF-424F-2F1C4596D8A3}"/>
              </a:ext>
            </a:extLst>
          </p:cNvPr>
          <p:cNvSpPr txBox="1"/>
          <p:nvPr/>
        </p:nvSpPr>
        <p:spPr>
          <a:xfrm>
            <a:off x="6302023" y="2924067"/>
            <a:ext cx="29627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10 LI Units / 10 Total Units</a:t>
            </a:r>
          </a:p>
          <a:p>
            <a:r>
              <a:rPr lang="en-US" dirty="0">
                <a:solidFill>
                  <a:schemeClr val="accent2"/>
                </a:solidFill>
              </a:rPr>
              <a:t>Costs: 	$4,000,000</a:t>
            </a:r>
          </a:p>
          <a:p>
            <a:r>
              <a:rPr lang="en-US" dirty="0">
                <a:solidFill>
                  <a:schemeClr val="accent2"/>
                </a:solidFill>
              </a:rPr>
              <a:t>DDA? 	Yes</a:t>
            </a:r>
          </a:p>
          <a:p>
            <a:r>
              <a:rPr lang="en-US" dirty="0">
                <a:solidFill>
                  <a:schemeClr val="accent2"/>
                </a:solidFill>
              </a:rPr>
              <a:t>QCT?	No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EB:	$4,000,000</a:t>
            </a:r>
          </a:p>
          <a:p>
            <a:r>
              <a:rPr lang="en-US" u="sng" dirty="0">
                <a:solidFill>
                  <a:schemeClr val="accent2"/>
                </a:solidFill>
              </a:rPr>
              <a:t>BB:	30%</a:t>
            </a:r>
          </a:p>
          <a:p>
            <a:r>
              <a:rPr lang="en-US" dirty="0">
                <a:solidFill>
                  <a:schemeClr val="accent2"/>
                </a:solidFill>
              </a:rPr>
              <a:t>Adj EB	$5,200,000</a:t>
            </a:r>
          </a:p>
          <a:p>
            <a:r>
              <a:rPr lang="en-US" u="sng" dirty="0">
                <a:solidFill>
                  <a:schemeClr val="accent2"/>
                </a:solidFill>
              </a:rPr>
              <a:t>AF:	100% </a:t>
            </a:r>
          </a:p>
          <a:p>
            <a:r>
              <a:rPr lang="en-US" b="1" dirty="0">
                <a:solidFill>
                  <a:schemeClr val="accent2"/>
                </a:solidFill>
              </a:rPr>
              <a:t>QB:</a:t>
            </a:r>
            <a:r>
              <a:rPr lang="en-US" dirty="0">
                <a:solidFill>
                  <a:schemeClr val="accent2"/>
                </a:solidFill>
              </a:rPr>
              <a:t>	</a:t>
            </a:r>
            <a:r>
              <a:rPr lang="en-US" b="1" dirty="0">
                <a:solidFill>
                  <a:schemeClr val="accent2"/>
                </a:solidFill>
              </a:rPr>
              <a:t>$5,200,000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106A1-9187-A7D8-4F24-9236B6C49427}"/>
              </a:ext>
            </a:extLst>
          </p:cNvPr>
          <p:cNvSpPr txBox="1"/>
          <p:nvPr/>
        </p:nvSpPr>
        <p:spPr>
          <a:xfrm>
            <a:off x="2927278" y="3327856"/>
            <a:ext cx="2962701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8 LI Units / 10 Total Units</a:t>
            </a:r>
          </a:p>
          <a:p>
            <a:r>
              <a:rPr lang="en-US" dirty="0">
                <a:solidFill>
                  <a:schemeClr val="accent4"/>
                </a:solidFill>
              </a:rPr>
              <a:t>Costs: 	$3,000,000</a:t>
            </a:r>
          </a:p>
          <a:p>
            <a:r>
              <a:rPr lang="en-US" dirty="0">
                <a:solidFill>
                  <a:schemeClr val="accent4"/>
                </a:solidFill>
              </a:rPr>
              <a:t>DDA? 	No</a:t>
            </a:r>
          </a:p>
          <a:p>
            <a:r>
              <a:rPr lang="en-US" dirty="0">
                <a:solidFill>
                  <a:schemeClr val="accent4"/>
                </a:solidFill>
              </a:rPr>
              <a:t>QCT?	No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EB:	$3,000,000</a:t>
            </a:r>
          </a:p>
          <a:p>
            <a:r>
              <a:rPr lang="en-US" dirty="0">
                <a:solidFill>
                  <a:schemeClr val="accent4"/>
                </a:solidFill>
              </a:rPr>
              <a:t>BB:	-----</a:t>
            </a:r>
          </a:p>
          <a:p>
            <a:r>
              <a:rPr lang="en-US" u="sng" dirty="0">
                <a:solidFill>
                  <a:schemeClr val="accent4"/>
                </a:solidFill>
              </a:rPr>
              <a:t>AF:	80% </a:t>
            </a:r>
          </a:p>
          <a:p>
            <a:r>
              <a:rPr lang="en-US" b="1" dirty="0">
                <a:solidFill>
                  <a:schemeClr val="accent4"/>
                </a:solidFill>
              </a:rPr>
              <a:t>QB:</a:t>
            </a:r>
            <a:r>
              <a:rPr lang="en-US" dirty="0">
                <a:solidFill>
                  <a:schemeClr val="accent4"/>
                </a:solidFill>
              </a:rPr>
              <a:t>	</a:t>
            </a:r>
            <a:r>
              <a:rPr lang="en-US" b="1" dirty="0">
                <a:solidFill>
                  <a:schemeClr val="accent4"/>
                </a:solidFill>
              </a:rPr>
              <a:t>$2,400,000</a:t>
            </a:r>
          </a:p>
        </p:txBody>
      </p:sp>
    </p:spTree>
    <p:extLst>
      <p:ext uri="{BB962C8B-B14F-4D97-AF65-F5344CB8AC3E}">
        <p14:creationId xmlns:p14="http://schemas.microsoft.com/office/powerpoint/2010/main" val="186914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ference 2026">
      <a:dk1>
        <a:srgbClr val="1B2650"/>
      </a:dk1>
      <a:lt1>
        <a:sysClr val="window" lastClr="FFFFFF"/>
      </a:lt1>
      <a:dk2>
        <a:srgbClr val="1B2650"/>
      </a:dk2>
      <a:lt2>
        <a:srgbClr val="E8E8E8"/>
      </a:lt2>
      <a:accent1>
        <a:srgbClr val="0F4A81"/>
      </a:accent1>
      <a:accent2>
        <a:srgbClr val="FF620B"/>
      </a:accent2>
      <a:accent3>
        <a:srgbClr val="B4D9EC"/>
      </a:accent3>
      <a:accent4>
        <a:srgbClr val="178EBA"/>
      </a:accent4>
      <a:accent5>
        <a:srgbClr val="FF9906"/>
      </a:accent5>
      <a:accent6>
        <a:srgbClr val="F9C0C5"/>
      </a:accent6>
      <a:hlink>
        <a:srgbClr val="467886"/>
      </a:hlink>
      <a:folHlink>
        <a:srgbClr val="F03D0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FA5146F1E9C341B376053F32C348D7" ma:contentTypeVersion="15" ma:contentTypeDescription="Create a new document." ma:contentTypeScope="" ma:versionID="a8f59e9a1bee48c22a62a6e79eed0245">
  <xsd:schema xmlns:xsd="http://www.w3.org/2001/XMLSchema" xmlns:xs="http://www.w3.org/2001/XMLSchema" xmlns:p="http://schemas.microsoft.com/office/2006/metadata/properties" xmlns:ns3="861eed42-dbcc-4e29-b3be-5d7489aa98e5" xmlns:ns4="48dd3cc7-97d7-4af7-967d-a1033402e2a2" targetNamespace="http://schemas.microsoft.com/office/2006/metadata/properties" ma:root="true" ma:fieldsID="1844448ddd77dece6541923b04245722" ns3:_="" ns4:_="">
    <xsd:import namespace="861eed42-dbcc-4e29-b3be-5d7489aa98e5"/>
    <xsd:import namespace="48dd3cc7-97d7-4af7-967d-a1033402e2a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LengthInSecond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eed42-dbcc-4e29-b3be-5d7489aa98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d3cc7-97d7-4af7-967d-a1033402e2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8dd3cc7-97d7-4af7-967d-a1033402e2a2" xsi:nil="true"/>
  </documentManagement>
</p:properties>
</file>

<file path=customXml/itemProps1.xml><?xml version="1.0" encoding="utf-8"?>
<ds:datastoreItem xmlns:ds="http://schemas.openxmlformats.org/officeDocument/2006/customXml" ds:itemID="{FBDB5CFD-9574-476C-8073-A2D91C275C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eed42-dbcc-4e29-b3be-5d7489aa98e5"/>
    <ds:schemaRef ds:uri="48dd3cc7-97d7-4af7-967d-a1033402e2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F79599-E7D7-440D-96AA-F3C33F230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24B7F0-29A1-4899-9DBC-566A8D316CC7}">
  <ds:schemaRefs>
    <ds:schemaRef ds:uri="http://www.w3.org/XML/1998/namespace"/>
    <ds:schemaRef ds:uri="http://purl.org/dc/terms/"/>
    <ds:schemaRef ds:uri="48dd3cc7-97d7-4af7-967d-a1033402e2a2"/>
    <ds:schemaRef ds:uri="http://schemas.microsoft.com/office/2006/metadata/properties"/>
    <ds:schemaRef ds:uri="http://purl.org/dc/elements/1.1/"/>
    <ds:schemaRef ds:uri="861eed42-dbcc-4e29-b3be-5d7489aa98e5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1902</Words>
  <Application>Microsoft Office PowerPoint</Application>
  <PresentationFormat>Widescreen</PresentationFormat>
  <Paragraphs>372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Aptos</vt:lpstr>
      <vt:lpstr>Arial</vt:lpstr>
      <vt:lpstr>Office Theme</vt:lpstr>
      <vt:lpstr>PowerPoint Presentation</vt:lpstr>
      <vt:lpstr>Housing Tax Credit Basics</vt:lpstr>
      <vt:lpstr>AGENDA</vt:lpstr>
      <vt:lpstr>Pre-Tax Reform Act of 1986</vt:lpstr>
      <vt:lpstr>Tax Reform Act of 1986</vt:lpstr>
      <vt:lpstr>Definitions</vt:lpstr>
      <vt:lpstr>Definitions</vt:lpstr>
      <vt:lpstr>Definitions</vt:lpstr>
      <vt:lpstr>Definitions</vt:lpstr>
      <vt:lpstr>Types of LIHTC</vt:lpstr>
      <vt:lpstr>Types of LIHTC</vt:lpstr>
      <vt:lpstr>Types of LIHTC</vt:lpstr>
      <vt:lpstr>Tax Credit Calculations</vt:lpstr>
      <vt:lpstr>Tax Credit Calculations</vt:lpstr>
      <vt:lpstr>Program Players</vt:lpstr>
      <vt:lpstr>Internal Revenue Service</vt:lpstr>
      <vt:lpstr>State Housing Finance Agency</vt:lpstr>
      <vt:lpstr>Developers/ Owners</vt:lpstr>
      <vt:lpstr>Investors</vt:lpstr>
      <vt:lpstr>Lenders</vt:lpstr>
      <vt:lpstr>Contractors</vt:lpstr>
      <vt:lpstr>Other Players</vt:lpstr>
      <vt:lpstr>Partnership Agreement</vt:lpstr>
      <vt:lpstr>Tax Credit Calculations</vt:lpstr>
      <vt:lpstr>Tax Credit Calculations</vt:lpstr>
      <vt:lpstr>Annual Credit Calculation (9%)</vt:lpstr>
      <vt:lpstr>Tax Credit Equity Calculation (9%)</vt:lpstr>
      <vt:lpstr>Annual Credit Calculation (4%)</vt:lpstr>
      <vt:lpstr>Tax Credit Equity Calculation (4%)</vt:lpstr>
      <vt:lpstr>Tax Credit Timeline</vt:lpstr>
      <vt:lpstr>Program Rules</vt:lpstr>
      <vt:lpstr>Program Rules</vt:lpstr>
      <vt:lpstr>Compliance</vt:lpstr>
      <vt:lpstr>Compliance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Sistrunk</dc:creator>
  <cp:lastModifiedBy>Brittany Sistrunk</cp:lastModifiedBy>
  <cp:revision>6</cp:revision>
  <dcterms:created xsi:type="dcterms:W3CDTF">2026-02-19T14:00:21Z</dcterms:created>
  <dcterms:modified xsi:type="dcterms:W3CDTF">2026-04-20T13:51:43Z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0x0101007EFA5146F1E9C341B376053F32C348D7</vt:lpwstr>
  </property>
</Properties>
</file>